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70" r:id="rId4"/>
    <p:sldId id="334" r:id="rId5"/>
    <p:sldId id="269" r:id="rId6"/>
    <p:sldId id="271" r:id="rId7"/>
    <p:sldId id="263" r:id="rId8"/>
    <p:sldId id="261" r:id="rId9"/>
    <p:sldId id="265" r:id="rId10"/>
    <p:sldId id="272" r:id="rId11"/>
    <p:sldId id="268" r:id="rId12"/>
    <p:sldId id="329" r:id="rId13"/>
    <p:sldId id="328" r:id="rId14"/>
    <p:sldId id="330" r:id="rId15"/>
    <p:sldId id="259" r:id="rId16"/>
    <p:sldId id="266" r:id="rId17"/>
    <p:sldId id="267" r:id="rId18"/>
    <p:sldId id="273" r:id="rId19"/>
    <p:sldId id="274" r:id="rId20"/>
    <p:sldId id="275" r:id="rId21"/>
    <p:sldId id="276" r:id="rId22"/>
    <p:sldId id="314" r:id="rId23"/>
    <p:sldId id="315" r:id="rId24"/>
    <p:sldId id="335" r:id="rId25"/>
    <p:sldId id="336" r:id="rId26"/>
    <p:sldId id="278" r:id="rId27"/>
    <p:sldId id="281" r:id="rId28"/>
    <p:sldId id="318" r:id="rId29"/>
    <p:sldId id="331" r:id="rId30"/>
    <p:sldId id="282" r:id="rId31"/>
    <p:sldId id="283" r:id="rId32"/>
    <p:sldId id="319" r:id="rId33"/>
    <p:sldId id="260" r:id="rId34"/>
    <p:sldId id="280" r:id="rId35"/>
    <p:sldId id="289" r:id="rId36"/>
    <p:sldId id="284" r:id="rId37"/>
    <p:sldId id="290" r:id="rId38"/>
    <p:sldId id="291" r:id="rId39"/>
    <p:sldId id="292" r:id="rId40"/>
    <p:sldId id="293" r:id="rId41"/>
    <p:sldId id="294" r:id="rId42"/>
    <p:sldId id="285" r:id="rId43"/>
    <p:sldId id="295" r:id="rId44"/>
    <p:sldId id="320" r:id="rId45"/>
    <p:sldId id="286" r:id="rId46"/>
    <p:sldId id="296" r:id="rId47"/>
    <p:sldId id="297" r:id="rId48"/>
    <p:sldId id="287" r:id="rId49"/>
    <p:sldId id="304" r:id="rId50"/>
    <p:sldId id="298" r:id="rId51"/>
    <p:sldId id="305" r:id="rId52"/>
    <p:sldId id="306" r:id="rId53"/>
    <p:sldId id="321" r:id="rId54"/>
    <p:sldId id="307" r:id="rId55"/>
    <p:sldId id="322" r:id="rId56"/>
    <p:sldId id="299" r:id="rId57"/>
    <p:sldId id="309" r:id="rId58"/>
    <p:sldId id="323" r:id="rId59"/>
    <p:sldId id="300" r:id="rId60"/>
    <p:sldId id="310" r:id="rId61"/>
    <p:sldId id="301" r:id="rId62"/>
    <p:sldId id="311" r:id="rId63"/>
    <p:sldId id="325" r:id="rId64"/>
    <p:sldId id="327" r:id="rId65"/>
    <p:sldId id="302" r:id="rId66"/>
    <p:sldId id="312" r:id="rId67"/>
    <p:sldId id="326" r:id="rId6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77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35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23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68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2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39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6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46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25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965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83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3D2F2-066C-42A9-9D63-AB853448A58C}" type="datetimeFigureOut">
              <a:rPr lang="de-DE" smtClean="0"/>
              <a:t>30.11.2020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77DE2-6DBD-4AB3-B315-E63057CF37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71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btei_Murbach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99692" y="3501008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I. Musik im Mittelalter</a:t>
            </a:r>
          </a:p>
          <a:p>
            <a:pPr algn="ctr"/>
            <a:endParaRPr lang="de-DE" sz="2400" b="1" dirty="0"/>
          </a:p>
          <a:p>
            <a:pPr algn="ctr"/>
            <a:r>
              <a:rPr lang="de-DE" sz="2400" dirty="0"/>
              <a:t>Bildpräsentationen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17D360-74B9-45FE-9149-ACEA5922E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89"/>
            <a:ext cx="9144000" cy="30662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73460D9-C73F-4FBF-92FA-A3DEA970B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9144000" cy="8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4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11" y="0"/>
            <a:ext cx="4453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1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5982379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Beginn einer Serie von 109 Alleluja mit Versen für Sonntage und Festtage, mittelfranzösische Neumen, 10. Jahrhundert.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0" y="44624"/>
            <a:ext cx="8779828" cy="58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3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76064" y="5982379"/>
            <a:ext cx="80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Beginn des Antiphonars zum ersten Adventssonntag (zentralfranzösische Neumen, 11. Jahrhundert).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79830"/>
            <a:ext cx="8028384" cy="58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34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35"/>
            <a:ext cx="9144000" cy="61818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6329600"/>
            <a:ext cx="8999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Prozession und Beginn der Ostersonntagsmesse, Österreich, 12. Jhdt.</a:t>
            </a:r>
          </a:p>
        </p:txBody>
      </p:sp>
    </p:spTree>
    <p:extLst>
      <p:ext uri="{BB962C8B-B14F-4D97-AF65-F5344CB8AC3E}">
        <p14:creationId xmlns:p14="http://schemas.microsoft.com/office/powerpoint/2010/main" val="1625912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4368" y="5982379"/>
            <a:ext cx="9083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Beginn des Nachtgottesdienstes (der </a:t>
            </a:r>
            <a:r>
              <a:rPr lang="de-DE" sz="2400" b="1" dirty="0" err="1">
                <a:solidFill>
                  <a:schemeClr val="bg1"/>
                </a:solidFill>
              </a:rPr>
              <a:t>Matutin</a:t>
            </a:r>
            <a:r>
              <a:rPr lang="de-DE" sz="2400" b="1" dirty="0">
                <a:solidFill>
                  <a:schemeClr val="bg1"/>
                </a:solidFill>
              </a:rPr>
              <a:t>) vom ersten Advents-Sonntag, vermutlich 13. Jahrhundert.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73674"/>
            <a:ext cx="8892480" cy="58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4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6" y="1988840"/>
            <a:ext cx="9120130" cy="331236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458669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Französische Neumen aus dem „Graduale </a:t>
            </a:r>
            <a:r>
              <a:rPr lang="de-DE" sz="2800" b="1" dirty="0" err="1">
                <a:solidFill>
                  <a:schemeClr val="bg1"/>
                </a:solidFill>
              </a:rPr>
              <a:t>Triplex</a:t>
            </a:r>
            <a:r>
              <a:rPr lang="de-DE" sz="2800" b="1" dirty="0">
                <a:solidFill>
                  <a:schemeClr val="bg1"/>
                </a:solidFill>
              </a:rPr>
              <a:t>“ zum Abzeichnen</a:t>
            </a:r>
          </a:p>
        </p:txBody>
      </p:sp>
    </p:spTree>
    <p:extLst>
      <p:ext uri="{BB962C8B-B14F-4D97-AF65-F5344CB8AC3E}">
        <p14:creationId xmlns:p14="http://schemas.microsoft.com/office/powerpoint/2010/main" val="1045503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458669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Französische Neumen aus dem „Graduale </a:t>
            </a:r>
            <a:r>
              <a:rPr lang="de-DE" sz="2800" b="1" dirty="0" err="1">
                <a:solidFill>
                  <a:schemeClr val="bg1"/>
                </a:solidFill>
              </a:rPr>
              <a:t>Triplex</a:t>
            </a:r>
            <a:r>
              <a:rPr lang="de-DE" sz="2800" b="1" dirty="0">
                <a:solidFill>
                  <a:schemeClr val="bg1"/>
                </a:solidFill>
              </a:rPr>
              <a:t>“ zum Abzeichnen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2" y="1989208"/>
            <a:ext cx="9119116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34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4. Eine Quadratnotation transkribieren</a:t>
            </a:r>
          </a:p>
        </p:txBody>
      </p:sp>
    </p:spTree>
    <p:extLst>
      <p:ext uri="{BB962C8B-B14F-4D97-AF65-F5344CB8AC3E}">
        <p14:creationId xmlns:p14="http://schemas.microsoft.com/office/powerpoint/2010/main" val="1901019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3" y="0"/>
            <a:ext cx="4512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09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8989384" cy="216024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9512" y="601524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 zur Aufgabe I.4 (Eine Quadratnotation </a:t>
            </a:r>
            <a:r>
              <a:rPr lang="de-DE" sz="2800" b="1" dirty="0" err="1">
                <a:solidFill>
                  <a:schemeClr val="bg1"/>
                </a:solidFill>
              </a:rPr>
              <a:t>transkri</a:t>
            </a:r>
            <a:r>
              <a:rPr lang="de-DE" sz="2800" b="1" dirty="0">
                <a:solidFill>
                  <a:schemeClr val="bg1"/>
                </a:solidFill>
              </a:rPr>
              <a:t>-bieren)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90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1. Hören und sich informieren</a:t>
            </a:r>
          </a:p>
        </p:txBody>
      </p:sp>
    </p:spTree>
    <p:extLst>
      <p:ext uri="{BB962C8B-B14F-4D97-AF65-F5344CB8AC3E}">
        <p14:creationId xmlns:p14="http://schemas.microsoft.com/office/powerpoint/2010/main" val="148673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5. Kirchentonarten untersuchen</a:t>
            </a:r>
          </a:p>
        </p:txBody>
      </p:sp>
    </p:spTree>
    <p:extLst>
      <p:ext uri="{BB962C8B-B14F-4D97-AF65-F5344CB8AC3E}">
        <p14:creationId xmlns:p14="http://schemas.microsoft.com/office/powerpoint/2010/main" val="302151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72" y="0"/>
            <a:ext cx="4421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09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40466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Lösungen zu den Aufgaben I.5 (Kirchentonarten)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1210012"/>
            <a:ext cx="9075420" cy="53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25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40466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Lösungen zu den Aufgaben I.5 (Kirchentonarten)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1210012"/>
            <a:ext cx="9075420" cy="53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80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E18F82A-405A-4D7F-8139-88A8C21D918B}"/>
              </a:ext>
            </a:extLst>
          </p:cNvPr>
          <p:cNvSpPr txBox="1"/>
          <p:nvPr/>
        </p:nvSpPr>
        <p:spPr>
          <a:xfrm>
            <a:off x="251520" y="579452"/>
            <a:ext cx="864096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Lösungshinweise I.5:</a:t>
            </a:r>
          </a:p>
          <a:p>
            <a:endParaRPr lang="de-DE" sz="28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Welche Kirchentonart klingt sehr melancholisch, weil sie schon ganz am Anfang zwischen dem ersten und dem zweiten Ton einen Halbtonschritt hat?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i="1" dirty="0">
                <a:solidFill>
                  <a:schemeClr val="bg1"/>
                </a:solidFill>
              </a:rPr>
              <a:t>phrygisch</a:t>
            </a:r>
            <a:endParaRPr lang="de-DE" sz="24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2400" b="1" dirty="0">
                <a:solidFill>
                  <a:schemeClr val="bg1"/>
                </a:solidFill>
              </a:rPr>
              <a:t>Welche Kirchentonart klingt besonders weich und lieblich?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i="1" dirty="0">
                <a:solidFill>
                  <a:schemeClr val="bg1"/>
                </a:solidFill>
              </a:rPr>
              <a:t>dorisch</a:t>
            </a:r>
          </a:p>
          <a:p>
            <a:pPr>
              <a:spcAft>
                <a:spcPts val="600"/>
              </a:spcAft>
            </a:pPr>
            <a:r>
              <a:rPr lang="de-DE" sz="2400" b="1" dirty="0">
                <a:solidFill>
                  <a:schemeClr val="bg1"/>
                </a:solidFill>
              </a:rPr>
              <a:t>Welche Kirchentonart klingt im unteren Bereich eher hart und im oberen Bereich eher weich?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i="1" dirty="0">
                <a:solidFill>
                  <a:schemeClr val="bg1"/>
                </a:solidFill>
              </a:rPr>
              <a:t>mixolydisch</a:t>
            </a:r>
          </a:p>
          <a:p>
            <a:pPr>
              <a:spcAft>
                <a:spcPts val="600"/>
              </a:spcAft>
            </a:pPr>
            <a:r>
              <a:rPr lang="de-DE" sz="2400" b="1" dirty="0">
                <a:solidFill>
                  <a:schemeClr val="bg1"/>
                </a:solidFill>
              </a:rPr>
              <a:t>Welche Kirchentonart klingt insgesamt und besonders beim vierten Ton sehr hart?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i="1" dirty="0">
                <a:solidFill>
                  <a:schemeClr val="bg1"/>
                </a:solidFill>
              </a:rPr>
              <a:t>lydisch</a:t>
            </a:r>
          </a:p>
        </p:txBody>
      </p:sp>
    </p:spTree>
    <p:extLst>
      <p:ext uri="{BB962C8B-B14F-4D97-AF65-F5344CB8AC3E}">
        <p14:creationId xmlns:p14="http://schemas.microsoft.com/office/powerpoint/2010/main" val="3094501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E18F82A-405A-4D7F-8139-88A8C21D918B}"/>
              </a:ext>
            </a:extLst>
          </p:cNvPr>
          <p:cNvSpPr txBox="1"/>
          <p:nvPr/>
        </p:nvSpPr>
        <p:spPr>
          <a:xfrm>
            <a:off x="251520" y="579452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Die Halbtonschritte liegen bei den Kirchentonarten zwischen folgenden Tönen:</a:t>
            </a:r>
          </a:p>
          <a:p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Die Kirchentonart dorisch hat Halbtonschritte zwischen den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Stufen 2 / 3 und 6 / 7.</a:t>
            </a:r>
          </a:p>
          <a:p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Die Kirchentonart phrygisch hat Halbtonschritte zwischen den Stufen 1 / 2 und 5 / 6.</a:t>
            </a:r>
          </a:p>
          <a:p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Die Kirchentonart lydisch hat Halbtonschritte zwischen den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Stufen 4 / 5 und 7 / 8.</a:t>
            </a:r>
          </a:p>
          <a:p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Die Kirchentonart mixolydisch hat Halbtonschritte zwischen den Stufen 3 / 4 und 6 / 7.</a:t>
            </a:r>
          </a:p>
        </p:txBody>
      </p:sp>
    </p:spTree>
    <p:extLst>
      <p:ext uri="{BB962C8B-B14F-4D97-AF65-F5344CB8AC3E}">
        <p14:creationId xmlns:p14="http://schemas.microsoft.com/office/powerpoint/2010/main" val="264966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6. Choralmelodien erfinden</a:t>
            </a:r>
          </a:p>
        </p:txBody>
      </p:sp>
    </p:spTree>
    <p:extLst>
      <p:ext uri="{BB962C8B-B14F-4D97-AF65-F5344CB8AC3E}">
        <p14:creationId xmlns:p14="http://schemas.microsoft.com/office/powerpoint/2010/main" val="4149597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34" y="0"/>
            <a:ext cx="452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80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1E2018B-0A05-44A8-973E-136FECF3CF76}"/>
              </a:ext>
            </a:extLst>
          </p:cNvPr>
          <p:cNvSpPr txBox="1"/>
          <p:nvPr/>
        </p:nvSpPr>
        <p:spPr>
          <a:xfrm>
            <a:off x="251520" y="579452"/>
            <a:ext cx="864096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Lösungsvorschläge zur Aufgabe I.6 (Eigenschaften der Gregorianischen Choräle)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</a:p>
          <a:p>
            <a:endParaRPr lang="de-DE" sz="2800" b="1" dirty="0">
              <a:solidFill>
                <a:schemeClr val="bg1"/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kleine Intervalle oder Tonwiederholungen (Rezitationston)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kleiner Gesamttonumfang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Melismen auf betonten Silben (in heutiger Notation durch Bindebögen gekennzeichnet)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Melodik orientiert sich am Sprachduktus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Melodie wird zum Grundton zurückgeführt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keine Alterationen.</a:t>
            </a:r>
          </a:p>
        </p:txBody>
      </p:sp>
    </p:spTree>
    <p:extLst>
      <p:ext uri="{BB962C8B-B14F-4D97-AF65-F5344CB8AC3E}">
        <p14:creationId xmlns:p14="http://schemas.microsoft.com/office/powerpoint/2010/main" val="1768735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7. Kulturen vergleichen</a:t>
            </a:r>
          </a:p>
        </p:txBody>
      </p:sp>
    </p:spTree>
    <p:extLst>
      <p:ext uri="{BB962C8B-B14F-4D97-AF65-F5344CB8AC3E}">
        <p14:creationId xmlns:p14="http://schemas.microsoft.com/office/powerpoint/2010/main" val="173114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1D861393-2DB0-4CCE-864A-027CFAB3A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09" y="0"/>
            <a:ext cx="433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3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64" y="0"/>
            <a:ext cx="4477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7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27" y="0"/>
            <a:ext cx="4501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46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332656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Lösungsvorschläge zur Aufgabe I.7 (Gemeinsamkeiten und Unterschiede zwischen Gregorianik und </a:t>
            </a:r>
            <a:r>
              <a:rPr lang="de-DE" sz="2800" b="1" dirty="0" err="1">
                <a:solidFill>
                  <a:schemeClr val="bg1"/>
                </a:solidFill>
              </a:rPr>
              <a:t>Surenrezita-tion</a:t>
            </a:r>
            <a:r>
              <a:rPr lang="de-DE" sz="2800" b="1" dirty="0">
                <a:solidFill>
                  <a:schemeClr val="bg1"/>
                </a:solidFill>
              </a:rPr>
              <a:t>)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1844824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Gemeinsamkeiten: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Männerstimme(n)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freie Rhythmik, die vom Textfluss bestimmt wird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geringer Tonumfang, kleine Intervalle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melismatische Verzierungen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meditativer Charakter.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 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Unterschiede: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verschiedene Sprachen (arabisch / lateinisch)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verschiedene Gesangstechniken bzw. Stimmkultur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differierende Tonsysteme / Intervalle im arabischen Kultur-raum sind zum Teil nicht in unserem Tonsystem enthalten.</a:t>
            </a:r>
          </a:p>
        </p:txBody>
      </p:sp>
    </p:spTree>
    <p:extLst>
      <p:ext uri="{BB962C8B-B14F-4D97-AF65-F5344CB8AC3E}">
        <p14:creationId xmlns:p14="http://schemas.microsoft.com/office/powerpoint/2010/main" val="6275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9695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52C5F79-66B7-415E-BE64-45C4A739A02D}"/>
              </a:ext>
            </a:extLst>
          </p:cNvPr>
          <p:cNvSpPr txBox="1"/>
          <p:nvPr/>
        </p:nvSpPr>
        <p:spPr>
          <a:xfrm>
            <a:off x="179512" y="40466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Kalligrafie einer Moschee.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18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8. Einen Tropus komponieren</a:t>
            </a:r>
          </a:p>
        </p:txBody>
      </p:sp>
    </p:spTree>
    <p:extLst>
      <p:ext uri="{BB962C8B-B14F-4D97-AF65-F5344CB8AC3E}">
        <p14:creationId xmlns:p14="http://schemas.microsoft.com/office/powerpoint/2010/main" val="3771484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32" y="0"/>
            <a:ext cx="4490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00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9. Ein Parallelorganum aussetzen</a:t>
            </a:r>
          </a:p>
        </p:txBody>
      </p:sp>
    </p:spTree>
    <p:extLst>
      <p:ext uri="{BB962C8B-B14F-4D97-AF65-F5344CB8AC3E}">
        <p14:creationId xmlns:p14="http://schemas.microsoft.com/office/powerpoint/2010/main" val="3793406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19" y="0"/>
            <a:ext cx="4523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9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6015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 zur Aufgabe I.9 „Quartorganum“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5166"/>
            <a:ext cx="9144000" cy="26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65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6015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 zur Aufgabe I.9 „Quintorganum“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603"/>
            <a:ext cx="9144000" cy="26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3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E18F82A-405A-4D7F-8139-88A8C21D918B}"/>
              </a:ext>
            </a:extLst>
          </p:cNvPr>
          <p:cNvSpPr txBox="1"/>
          <p:nvPr/>
        </p:nvSpPr>
        <p:spPr>
          <a:xfrm>
            <a:off x="251520" y="579452"/>
            <a:ext cx="8640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 zur Aufgabe 1 (Besonderheiten des </a:t>
            </a:r>
            <a:r>
              <a:rPr lang="de-DE" sz="2800" b="1" dirty="0" err="1">
                <a:solidFill>
                  <a:schemeClr val="bg1"/>
                </a:solidFill>
              </a:rPr>
              <a:t>Gregoriani-schen</a:t>
            </a:r>
            <a:r>
              <a:rPr lang="de-DE" sz="2800" b="1" dirty="0">
                <a:solidFill>
                  <a:schemeClr val="bg1"/>
                </a:solidFill>
              </a:rPr>
              <a:t> Chorals)</a:t>
            </a:r>
          </a:p>
          <a:p>
            <a:endParaRPr lang="de-DE" sz="28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sakrale Musik, lateinische Texte der römisch-katholischen Liturgie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reine Vokalmusik („a </a:t>
            </a:r>
            <a:r>
              <a:rPr lang="de-DE" sz="2400" b="1" dirty="0" err="1">
                <a:solidFill>
                  <a:schemeClr val="bg1"/>
                </a:solidFill>
              </a:rPr>
              <a:t>capella</a:t>
            </a:r>
            <a:r>
              <a:rPr lang="de-DE" sz="2400" b="1" dirty="0">
                <a:solidFill>
                  <a:schemeClr val="bg1"/>
                </a:solidFill>
              </a:rPr>
              <a:t>“), einstimmiger Männer- oder Frauengesang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geringer Tonumfang, überwiegend Fortschreitungen in kleinen Intervallen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häufige Tonwiederholungen (Rezitationstöne)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metrische Ungebundenheit, rhythmisch frei fließende Musik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Musik ordnet sich ganz den Texten unter und ist speziell für die Kirchenakustik konzipiert.</a:t>
            </a:r>
          </a:p>
        </p:txBody>
      </p:sp>
    </p:spTree>
    <p:extLst>
      <p:ext uri="{BB962C8B-B14F-4D97-AF65-F5344CB8AC3E}">
        <p14:creationId xmlns:p14="http://schemas.microsoft.com/office/powerpoint/2010/main" val="3809098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6015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 zur Aufgabe I.9 „Quintorganum“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603"/>
            <a:ext cx="9144000" cy="26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83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6015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 zur Aufgabe I.9 „Quintorganum“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603"/>
            <a:ext cx="9144000" cy="26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83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10. Kirchentonarten transponieren</a:t>
            </a:r>
          </a:p>
        </p:txBody>
      </p:sp>
    </p:spTree>
    <p:extLst>
      <p:ext uri="{BB962C8B-B14F-4D97-AF65-F5344CB8AC3E}">
        <p14:creationId xmlns:p14="http://schemas.microsoft.com/office/powerpoint/2010/main" val="3793406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78" y="0"/>
            <a:ext cx="450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91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601524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Lösungen zu den Aufgaben I.10 (Kirchentonarten trans-ponieren)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64904"/>
            <a:ext cx="4419600" cy="37033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1844824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Die zu bestimmenden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Tonleitern heißen:</a:t>
            </a:r>
          </a:p>
          <a:p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a) Phrygisch auf der Finalis „a“</a:t>
            </a:r>
          </a:p>
          <a:p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b) </a:t>
            </a:r>
            <a:r>
              <a:rPr lang="de-DE" sz="2400" b="1" dirty="0" err="1">
                <a:solidFill>
                  <a:schemeClr val="bg1"/>
                </a:solidFill>
              </a:rPr>
              <a:t>Mixolydisch</a:t>
            </a:r>
            <a:r>
              <a:rPr lang="de-DE" sz="2400" b="1" dirty="0">
                <a:solidFill>
                  <a:schemeClr val="bg1"/>
                </a:solidFill>
              </a:rPr>
              <a:t> auf der Finalis „c“</a:t>
            </a:r>
          </a:p>
          <a:p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c) Dorisch auf der Finalis „g“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26626" y="18448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Die zu bildenden Tonleitern sind:</a:t>
            </a:r>
          </a:p>
        </p:txBody>
      </p:sp>
    </p:spTree>
    <p:extLst>
      <p:ext uri="{BB962C8B-B14F-4D97-AF65-F5344CB8AC3E}">
        <p14:creationId xmlns:p14="http://schemas.microsoft.com/office/powerpoint/2010/main" val="10248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11. Improvisieren in modalen Rhythmen</a:t>
            </a:r>
          </a:p>
        </p:txBody>
      </p:sp>
    </p:spTree>
    <p:extLst>
      <p:ext uri="{BB962C8B-B14F-4D97-AF65-F5344CB8AC3E}">
        <p14:creationId xmlns:p14="http://schemas.microsoft.com/office/powerpoint/2010/main" val="3793406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3" y="0"/>
            <a:ext cx="4381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9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53" y="0"/>
            <a:ext cx="4341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24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12. Initialen kunstvoll gestalten</a:t>
            </a:r>
          </a:p>
        </p:txBody>
      </p:sp>
    </p:spTree>
    <p:extLst>
      <p:ext uri="{BB962C8B-B14F-4D97-AF65-F5344CB8AC3E}">
        <p14:creationId xmlns:p14="http://schemas.microsoft.com/office/powerpoint/2010/main" val="3793406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28" y="0"/>
            <a:ext cx="4472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2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2. Eine romanische Kirche zeichnen</a:t>
            </a:r>
          </a:p>
        </p:txBody>
      </p:sp>
    </p:spTree>
    <p:extLst>
      <p:ext uri="{BB962C8B-B14F-4D97-AF65-F5344CB8AC3E}">
        <p14:creationId xmlns:p14="http://schemas.microsoft.com/office/powerpoint/2010/main" val="1219764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13. Schwarze Mensuralnotation transkribieren</a:t>
            </a:r>
          </a:p>
        </p:txBody>
      </p:sp>
    </p:spTree>
    <p:extLst>
      <p:ext uri="{BB962C8B-B14F-4D97-AF65-F5344CB8AC3E}">
        <p14:creationId xmlns:p14="http://schemas.microsoft.com/office/powerpoint/2010/main" val="1165674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39" y="0"/>
            <a:ext cx="4581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29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82" y="0"/>
            <a:ext cx="4457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60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601524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Lösungen zu den Aufgabe I.13 (Schwarze </a:t>
            </a:r>
            <a:r>
              <a:rPr lang="de-DE" sz="2800" b="1" dirty="0" err="1">
                <a:solidFill>
                  <a:schemeClr val="bg1"/>
                </a:solidFill>
              </a:rPr>
              <a:t>Mensuralnota-tion</a:t>
            </a:r>
            <a:r>
              <a:rPr lang="de-DE" sz="2800" b="1" dirty="0">
                <a:solidFill>
                  <a:schemeClr val="bg1"/>
                </a:solidFill>
              </a:rPr>
              <a:t> transkribieren)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Grafi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4" y="2569334"/>
            <a:ext cx="8575496" cy="20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27" y="0"/>
            <a:ext cx="445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94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601524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Lösungen zu den Aufgaben I.13 (Schwarze </a:t>
            </a:r>
            <a:r>
              <a:rPr lang="de-DE" sz="2800" b="1" dirty="0" err="1">
                <a:solidFill>
                  <a:schemeClr val="bg1"/>
                </a:solidFill>
              </a:rPr>
              <a:t>Mensuralnota-tion</a:t>
            </a:r>
            <a:r>
              <a:rPr lang="de-DE" sz="2800" b="1" dirty="0">
                <a:solidFill>
                  <a:schemeClr val="bg1"/>
                </a:solidFill>
              </a:rPr>
              <a:t> transkribieren)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4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7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14. Instrumente am Klang erkennen</a:t>
            </a:r>
          </a:p>
        </p:txBody>
      </p:sp>
    </p:spTree>
    <p:extLst>
      <p:ext uri="{BB962C8B-B14F-4D97-AF65-F5344CB8AC3E}">
        <p14:creationId xmlns:p14="http://schemas.microsoft.com/office/powerpoint/2010/main" val="11656740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4AF91B-2664-43E1-9D44-31F3A6937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11" y="0"/>
            <a:ext cx="441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27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116632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Lösungen zu der Aufgabe I.14 (Musikinstrumente </a:t>
            </a:r>
            <a:r>
              <a:rPr lang="de-DE" sz="2800" b="1" dirty="0" err="1">
                <a:solidFill>
                  <a:schemeClr val="bg1"/>
                </a:solidFill>
              </a:rPr>
              <a:t>zuord-nen</a:t>
            </a:r>
            <a:r>
              <a:rPr lang="de-DE" sz="2800" b="1" dirty="0">
                <a:solidFill>
                  <a:schemeClr val="bg1"/>
                </a:solidFill>
              </a:rPr>
              <a:t>)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BDC73D-0DEF-4BB8-B048-1EF53124F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836712"/>
            <a:ext cx="642795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81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15. Musizieren und Tanzen</a:t>
            </a:r>
          </a:p>
        </p:txBody>
      </p:sp>
    </p:spTree>
    <p:extLst>
      <p:ext uri="{BB962C8B-B14F-4D97-AF65-F5344CB8AC3E}">
        <p14:creationId xmlns:p14="http://schemas.microsoft.com/office/powerpoint/2010/main" val="116567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87" y="0"/>
            <a:ext cx="449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960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62" y="0"/>
            <a:ext cx="4519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747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16. Hören und musizieren</a:t>
            </a:r>
          </a:p>
        </p:txBody>
      </p:sp>
    </p:spTree>
    <p:extLst>
      <p:ext uri="{BB962C8B-B14F-4D97-AF65-F5344CB8AC3E}">
        <p14:creationId xmlns:p14="http://schemas.microsoft.com/office/powerpoint/2010/main" val="1165674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77" y="0"/>
            <a:ext cx="4422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95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530677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Lösung zu der Aufgabe I.16 (Hören)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" y="1484784"/>
            <a:ext cx="912323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54868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Der Tonvorrat der Melodie entspricht G-Dur und ist damit relativ modern.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" y="1988840"/>
            <a:ext cx="721614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2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17. Improvisieren</a:t>
            </a:r>
          </a:p>
        </p:txBody>
      </p:sp>
    </p:spTree>
    <p:extLst>
      <p:ext uri="{BB962C8B-B14F-4D97-AF65-F5344CB8AC3E}">
        <p14:creationId xmlns:p14="http://schemas.microsoft.com/office/powerpoint/2010/main" val="11656740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54" y="0"/>
            <a:ext cx="4445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99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236296" y="5733256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Ende.</a:t>
            </a:r>
          </a:p>
        </p:txBody>
      </p:sp>
    </p:spTree>
    <p:extLst>
      <p:ext uri="{BB962C8B-B14F-4D97-AF65-F5344CB8AC3E}">
        <p14:creationId xmlns:p14="http://schemas.microsoft.com/office/powerpoint/2010/main" val="321121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5496" y="44624"/>
            <a:ext cx="2117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Abteikirche </a:t>
            </a:r>
            <a:r>
              <a:rPr lang="de-DE" sz="2400" b="1" dirty="0" err="1">
                <a:solidFill>
                  <a:schemeClr val="bg1"/>
                </a:solidFill>
              </a:rPr>
              <a:t>Murbach</a:t>
            </a:r>
            <a:r>
              <a:rPr lang="de-DE" sz="2400" b="1" dirty="0">
                <a:solidFill>
                  <a:schemeClr val="bg1"/>
                </a:solidFill>
              </a:rPr>
              <a:t> (Vogesen),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12. Jhdt. (Romanik)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27" y="0"/>
            <a:ext cx="4837946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DD8222F-D405-4E34-B3AD-EC119A928A91}"/>
              </a:ext>
            </a:extLst>
          </p:cNvPr>
          <p:cNvSpPr txBox="1"/>
          <p:nvPr/>
        </p:nvSpPr>
        <p:spPr>
          <a:xfrm>
            <a:off x="-16792" y="3059668"/>
            <a:ext cx="2170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Foto: </a:t>
            </a:r>
            <a:r>
              <a:rPr lang="de-DE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 </a:t>
            </a:r>
            <a:r>
              <a:rPr lang="de-DE" sz="14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Anlicker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3.0</a:t>
            </a:r>
            <a:r>
              <a:rPr lang="de-DE" sz="1400" dirty="0">
                <a:solidFill>
                  <a:schemeClr val="bg1"/>
                </a:solidFill>
              </a:rPr>
              <a:t>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60889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5496" y="44624"/>
            <a:ext cx="2124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Abteikirche </a:t>
            </a:r>
            <a:r>
              <a:rPr lang="de-DE" sz="2400" b="1" dirty="0" err="1">
                <a:solidFill>
                  <a:schemeClr val="bg1"/>
                </a:solidFill>
              </a:rPr>
              <a:t>Murbach</a:t>
            </a:r>
            <a:r>
              <a:rPr lang="de-DE" sz="2400" b="1" dirty="0">
                <a:solidFill>
                  <a:schemeClr val="bg1"/>
                </a:solidFill>
              </a:rPr>
              <a:t> (Vogesen),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12. Jhdt.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(Romanik)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-13664"/>
            <a:ext cx="4824536" cy="68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44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579452"/>
            <a:ext cx="777686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Werkstatt Musikgeschichte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2400" b="1" dirty="0">
                <a:solidFill>
                  <a:schemeClr val="bg1"/>
                </a:solidFill>
              </a:rPr>
              <a:t>I. Musik im Mittelalter</a:t>
            </a: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de-DE" sz="4000" b="1" dirty="0">
                <a:solidFill>
                  <a:schemeClr val="bg1"/>
                </a:solidFill>
              </a:rPr>
              <a:t>3. Singen und eine Notation erfinden </a:t>
            </a:r>
          </a:p>
        </p:txBody>
      </p:sp>
    </p:spTree>
    <p:extLst>
      <p:ext uri="{BB962C8B-B14F-4D97-AF65-F5344CB8AC3E}">
        <p14:creationId xmlns:p14="http://schemas.microsoft.com/office/powerpoint/2010/main" val="20842507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</Words>
  <Application>Microsoft Office PowerPoint</Application>
  <PresentationFormat>Bildschirmpräsentation (4:3)</PresentationFormat>
  <Paragraphs>220</Paragraphs>
  <Slides>67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0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Handschick (fr)</dc:creator>
  <cp:lastModifiedBy>Matthias Handschick</cp:lastModifiedBy>
  <cp:revision>84</cp:revision>
  <dcterms:created xsi:type="dcterms:W3CDTF">2013-09-20T20:59:33Z</dcterms:created>
  <dcterms:modified xsi:type="dcterms:W3CDTF">2020-11-30T13:43:35Z</dcterms:modified>
</cp:coreProperties>
</file>