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5"/>
  </p:notesMasterIdLst>
  <p:sldIdLst>
    <p:sldId id="414" r:id="rId2"/>
    <p:sldId id="264" r:id="rId3"/>
    <p:sldId id="381" r:id="rId4"/>
    <p:sldId id="440" r:id="rId5"/>
    <p:sldId id="438" r:id="rId6"/>
    <p:sldId id="439" r:id="rId7"/>
    <p:sldId id="649" r:id="rId8"/>
    <p:sldId id="496" r:id="rId9"/>
    <p:sldId id="497" r:id="rId10"/>
    <p:sldId id="415" r:id="rId11"/>
    <p:sldId id="442" r:id="rId12"/>
    <p:sldId id="443" r:id="rId13"/>
    <p:sldId id="650" r:id="rId14"/>
    <p:sldId id="444" r:id="rId15"/>
    <p:sldId id="651" r:id="rId16"/>
    <p:sldId id="417" r:id="rId17"/>
    <p:sldId id="449" r:id="rId18"/>
    <p:sldId id="653" r:id="rId19"/>
    <p:sldId id="652" r:id="rId20"/>
    <p:sldId id="452" r:id="rId21"/>
    <p:sldId id="515" r:id="rId22"/>
    <p:sldId id="416" r:id="rId23"/>
    <p:sldId id="445" r:id="rId24"/>
    <p:sldId id="511" r:id="rId25"/>
    <p:sldId id="512" r:id="rId26"/>
    <p:sldId id="446" r:id="rId27"/>
    <p:sldId id="513" r:id="rId28"/>
    <p:sldId id="495" r:id="rId29"/>
    <p:sldId id="503" r:id="rId30"/>
    <p:sldId id="504" r:id="rId31"/>
    <p:sldId id="505" r:id="rId32"/>
    <p:sldId id="506" r:id="rId33"/>
    <p:sldId id="507" r:id="rId34"/>
    <p:sldId id="508" r:id="rId35"/>
    <p:sldId id="509" r:id="rId36"/>
    <p:sldId id="501" r:id="rId37"/>
    <p:sldId id="418" r:id="rId38"/>
    <p:sldId id="567" r:id="rId39"/>
    <p:sldId id="569" r:id="rId40"/>
    <p:sldId id="566" r:id="rId41"/>
    <p:sldId id="453" r:id="rId42"/>
    <p:sldId id="516" r:id="rId43"/>
    <p:sldId id="657" r:id="rId44"/>
    <p:sldId id="454" r:id="rId45"/>
    <p:sldId id="570" r:id="rId46"/>
    <p:sldId id="571" r:id="rId47"/>
    <p:sldId id="572" r:id="rId48"/>
    <p:sldId id="573" r:id="rId49"/>
    <p:sldId id="574" r:id="rId50"/>
    <p:sldId id="575" r:id="rId51"/>
    <p:sldId id="576" r:id="rId52"/>
    <p:sldId id="455" r:id="rId53"/>
    <p:sldId id="419" r:id="rId54"/>
    <p:sldId id="458" r:id="rId55"/>
    <p:sldId id="517" r:id="rId56"/>
    <p:sldId id="518" r:id="rId57"/>
    <p:sldId id="519" r:id="rId58"/>
    <p:sldId id="520" r:id="rId59"/>
    <p:sldId id="527" r:id="rId60"/>
    <p:sldId id="521" r:id="rId61"/>
    <p:sldId id="658" r:id="rId62"/>
    <p:sldId id="577" r:id="rId63"/>
    <p:sldId id="578" r:id="rId64"/>
    <p:sldId id="579" r:id="rId65"/>
    <p:sldId id="522" r:id="rId66"/>
    <p:sldId id="523" r:id="rId67"/>
    <p:sldId id="659" r:id="rId68"/>
    <p:sldId id="525" r:id="rId69"/>
    <p:sldId id="526" r:id="rId70"/>
    <p:sldId id="580" r:id="rId71"/>
    <p:sldId id="581" r:id="rId72"/>
    <p:sldId id="609" r:id="rId73"/>
    <p:sldId id="582" r:id="rId74"/>
    <p:sldId id="610" r:id="rId75"/>
    <p:sldId id="420" r:id="rId76"/>
    <p:sldId id="460" r:id="rId77"/>
    <p:sldId id="529" r:id="rId78"/>
    <p:sldId id="530" r:id="rId79"/>
    <p:sldId id="531" r:id="rId80"/>
    <p:sldId id="424" r:id="rId81"/>
    <p:sldId id="467" r:id="rId82"/>
    <p:sldId id="583" r:id="rId83"/>
    <p:sldId id="468" r:id="rId84"/>
    <p:sldId id="584" r:id="rId85"/>
    <p:sldId id="585" r:id="rId86"/>
    <p:sldId id="586" r:id="rId87"/>
    <p:sldId id="587" r:id="rId88"/>
    <p:sldId id="588" r:id="rId89"/>
    <p:sldId id="425" r:id="rId90"/>
    <p:sldId id="469" r:id="rId91"/>
    <p:sldId id="470" r:id="rId92"/>
    <p:sldId id="539" r:id="rId93"/>
    <p:sldId id="426" r:id="rId94"/>
    <p:sldId id="592" r:id="rId95"/>
    <p:sldId id="660" r:id="rId96"/>
    <p:sldId id="593" r:id="rId97"/>
    <p:sldId id="661" r:id="rId98"/>
    <p:sldId id="590" r:id="rId99"/>
    <p:sldId id="591" r:id="rId100"/>
    <p:sldId id="597" r:id="rId101"/>
    <p:sldId id="595" r:id="rId102"/>
    <p:sldId id="598" r:id="rId103"/>
    <p:sldId id="599" r:id="rId104"/>
    <p:sldId id="608" r:id="rId105"/>
    <p:sldId id="589" r:id="rId106"/>
    <p:sldId id="601" r:id="rId107"/>
    <p:sldId id="602" r:id="rId108"/>
    <p:sldId id="603" r:id="rId109"/>
    <p:sldId id="604" r:id="rId110"/>
    <p:sldId id="422" r:id="rId111"/>
    <p:sldId id="463" r:id="rId112"/>
    <p:sldId id="535" r:id="rId113"/>
    <p:sldId id="464" r:id="rId114"/>
    <p:sldId id="536" r:id="rId115"/>
    <p:sldId id="538" r:id="rId116"/>
    <p:sldId id="465" r:id="rId117"/>
    <p:sldId id="537" r:id="rId118"/>
    <p:sldId id="432" r:id="rId119"/>
    <p:sldId id="486" r:id="rId120"/>
    <p:sldId id="554" r:id="rId121"/>
    <p:sldId id="654" r:id="rId122"/>
    <p:sldId id="487" r:id="rId123"/>
    <p:sldId id="555" r:id="rId124"/>
    <p:sldId id="488" r:id="rId125"/>
    <p:sldId id="489" r:id="rId126"/>
    <p:sldId id="490" r:id="rId127"/>
    <p:sldId id="605" r:id="rId128"/>
    <p:sldId id="606" r:id="rId129"/>
    <p:sldId id="607" r:id="rId130"/>
    <p:sldId id="600" r:id="rId131"/>
    <p:sldId id="471" r:id="rId132"/>
    <p:sldId id="472" r:id="rId133"/>
    <p:sldId id="655" r:id="rId134"/>
    <p:sldId id="473" r:id="rId135"/>
    <p:sldId id="540" r:id="rId136"/>
    <p:sldId id="474" r:id="rId137"/>
    <p:sldId id="541" r:id="rId138"/>
    <p:sldId id="475" r:id="rId139"/>
    <p:sldId id="476" r:id="rId140"/>
    <p:sldId id="542" r:id="rId141"/>
    <p:sldId id="656" r:id="rId142"/>
    <p:sldId id="493" r:id="rId143"/>
    <p:sldId id="556" r:id="rId144"/>
    <p:sldId id="558" r:id="rId145"/>
    <p:sldId id="559" r:id="rId146"/>
    <p:sldId id="494" r:id="rId147"/>
    <p:sldId id="557" r:id="rId148"/>
    <p:sldId id="436" r:id="rId149"/>
    <p:sldId id="615" r:id="rId150"/>
    <p:sldId id="613" r:id="rId151"/>
    <p:sldId id="631" r:id="rId152"/>
    <p:sldId id="616" r:id="rId153"/>
    <p:sldId id="617" r:id="rId154"/>
    <p:sldId id="620" r:id="rId155"/>
    <p:sldId id="618" r:id="rId156"/>
    <p:sldId id="619" r:id="rId157"/>
    <p:sldId id="611" r:id="rId158"/>
    <p:sldId id="621" r:id="rId159"/>
    <p:sldId id="622" r:id="rId160"/>
    <p:sldId id="623" r:id="rId161"/>
    <p:sldId id="636" r:id="rId162"/>
    <p:sldId id="637" r:id="rId163"/>
    <p:sldId id="638" r:id="rId164"/>
    <p:sldId id="624" r:id="rId165"/>
    <p:sldId id="632" r:id="rId166"/>
    <p:sldId id="612" r:id="rId167"/>
    <p:sldId id="639" r:id="rId168"/>
    <p:sldId id="640" r:id="rId169"/>
    <p:sldId id="641" r:id="rId170"/>
    <p:sldId id="642" r:id="rId171"/>
    <p:sldId id="643" r:id="rId172"/>
    <p:sldId id="644" r:id="rId173"/>
    <p:sldId id="645" r:id="rId174"/>
    <p:sldId id="646" r:id="rId175"/>
    <p:sldId id="647" r:id="rId176"/>
    <p:sldId id="625" r:id="rId177"/>
    <p:sldId id="626" r:id="rId178"/>
    <p:sldId id="614" r:id="rId179"/>
    <p:sldId id="627" r:id="rId180"/>
    <p:sldId id="628" r:id="rId181"/>
    <p:sldId id="629" r:id="rId182"/>
    <p:sldId id="630" r:id="rId183"/>
    <p:sldId id="648" r:id="rId184"/>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374" autoAdjust="0"/>
  </p:normalViewPr>
  <p:slideViewPr>
    <p:cSldViewPr>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viewProps" Target="viewProps.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51D72F-8988-49D5-93F7-0B17981E2149}" type="datetimeFigureOut">
              <a:rPr lang="de-DE" smtClean="0"/>
              <a:t>30.11.2020</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4B1771-650E-4FF2-9D00-8FF7B780C6A9}" type="slidenum">
              <a:rPr lang="de-DE" smtClean="0"/>
              <a:t>‹Nr.›</a:t>
            </a:fld>
            <a:endParaRPr lang="de-DE"/>
          </a:p>
        </p:txBody>
      </p:sp>
    </p:spTree>
    <p:extLst>
      <p:ext uri="{BB962C8B-B14F-4D97-AF65-F5344CB8AC3E}">
        <p14:creationId xmlns:p14="http://schemas.microsoft.com/office/powerpoint/2010/main" val="3799038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54B1771-650E-4FF2-9D00-8FF7B780C6A9}" type="slidenum">
              <a:rPr lang="de-DE" smtClean="0"/>
              <a:t>56</a:t>
            </a:fld>
            <a:endParaRPr lang="de-DE"/>
          </a:p>
        </p:txBody>
      </p:sp>
    </p:spTree>
    <p:extLst>
      <p:ext uri="{BB962C8B-B14F-4D97-AF65-F5344CB8AC3E}">
        <p14:creationId xmlns:p14="http://schemas.microsoft.com/office/powerpoint/2010/main" val="1707263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CBB3D2F2-066C-42A9-9D63-AB853448A58C}" type="datetimeFigureOut">
              <a:rPr lang="de-DE" smtClean="0"/>
              <a:t>30.11.2020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1777DE2-6DBD-4AB3-B315-E63057CF372C}" type="slidenum">
              <a:rPr lang="de-DE" smtClean="0"/>
              <a:t>‹Nr.›</a:t>
            </a:fld>
            <a:endParaRPr lang="de-DE"/>
          </a:p>
        </p:txBody>
      </p:sp>
    </p:spTree>
    <p:extLst>
      <p:ext uri="{BB962C8B-B14F-4D97-AF65-F5344CB8AC3E}">
        <p14:creationId xmlns:p14="http://schemas.microsoft.com/office/powerpoint/2010/main" val="1365773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CBB3D2F2-066C-42A9-9D63-AB853448A58C}" type="datetimeFigureOut">
              <a:rPr lang="de-DE" smtClean="0"/>
              <a:t>30.11.2020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1777DE2-6DBD-4AB3-B315-E63057CF372C}" type="slidenum">
              <a:rPr lang="de-DE" smtClean="0"/>
              <a:t>‹Nr.›</a:t>
            </a:fld>
            <a:endParaRPr lang="de-DE"/>
          </a:p>
        </p:txBody>
      </p:sp>
    </p:spTree>
    <p:extLst>
      <p:ext uri="{BB962C8B-B14F-4D97-AF65-F5344CB8AC3E}">
        <p14:creationId xmlns:p14="http://schemas.microsoft.com/office/powerpoint/2010/main" val="456357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CBB3D2F2-066C-42A9-9D63-AB853448A58C}" type="datetimeFigureOut">
              <a:rPr lang="de-DE" smtClean="0"/>
              <a:t>30.11.2020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1777DE2-6DBD-4AB3-B315-E63057CF372C}" type="slidenum">
              <a:rPr lang="de-DE" smtClean="0"/>
              <a:t>‹Nr.›</a:t>
            </a:fld>
            <a:endParaRPr lang="de-DE"/>
          </a:p>
        </p:txBody>
      </p:sp>
    </p:spTree>
    <p:extLst>
      <p:ext uri="{BB962C8B-B14F-4D97-AF65-F5344CB8AC3E}">
        <p14:creationId xmlns:p14="http://schemas.microsoft.com/office/powerpoint/2010/main" val="580231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CBB3D2F2-066C-42A9-9D63-AB853448A58C}" type="datetimeFigureOut">
              <a:rPr lang="de-DE" smtClean="0"/>
              <a:t>30.11.2020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1777DE2-6DBD-4AB3-B315-E63057CF372C}" type="slidenum">
              <a:rPr lang="de-DE" smtClean="0"/>
              <a:t>‹Nr.›</a:t>
            </a:fld>
            <a:endParaRPr lang="de-DE"/>
          </a:p>
        </p:txBody>
      </p:sp>
    </p:spTree>
    <p:extLst>
      <p:ext uri="{BB962C8B-B14F-4D97-AF65-F5344CB8AC3E}">
        <p14:creationId xmlns:p14="http://schemas.microsoft.com/office/powerpoint/2010/main" val="1790689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CBB3D2F2-066C-42A9-9D63-AB853448A58C}" type="datetimeFigureOut">
              <a:rPr lang="de-DE" smtClean="0"/>
              <a:t>30.11.2020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1777DE2-6DBD-4AB3-B315-E63057CF372C}" type="slidenum">
              <a:rPr lang="de-DE" smtClean="0"/>
              <a:t>‹Nr.›</a:t>
            </a:fld>
            <a:endParaRPr lang="de-DE"/>
          </a:p>
        </p:txBody>
      </p:sp>
    </p:spTree>
    <p:extLst>
      <p:ext uri="{BB962C8B-B14F-4D97-AF65-F5344CB8AC3E}">
        <p14:creationId xmlns:p14="http://schemas.microsoft.com/office/powerpoint/2010/main" val="1915622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CBB3D2F2-066C-42A9-9D63-AB853448A58C}" type="datetimeFigureOut">
              <a:rPr lang="de-DE" smtClean="0"/>
              <a:t>30.11.2020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1777DE2-6DBD-4AB3-B315-E63057CF372C}" type="slidenum">
              <a:rPr lang="de-DE" smtClean="0"/>
              <a:t>‹Nr.›</a:t>
            </a:fld>
            <a:endParaRPr lang="de-DE"/>
          </a:p>
        </p:txBody>
      </p:sp>
    </p:spTree>
    <p:extLst>
      <p:ext uri="{BB962C8B-B14F-4D97-AF65-F5344CB8AC3E}">
        <p14:creationId xmlns:p14="http://schemas.microsoft.com/office/powerpoint/2010/main" val="2777391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CBB3D2F2-066C-42A9-9D63-AB853448A58C}" type="datetimeFigureOut">
              <a:rPr lang="de-DE" smtClean="0"/>
              <a:t>30.11.2020</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81777DE2-6DBD-4AB3-B315-E63057CF372C}" type="slidenum">
              <a:rPr lang="de-DE" smtClean="0"/>
              <a:t>‹Nr.›</a:t>
            </a:fld>
            <a:endParaRPr lang="de-DE"/>
          </a:p>
        </p:txBody>
      </p:sp>
    </p:spTree>
    <p:extLst>
      <p:ext uri="{BB962C8B-B14F-4D97-AF65-F5344CB8AC3E}">
        <p14:creationId xmlns:p14="http://schemas.microsoft.com/office/powerpoint/2010/main" val="1913639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CBB3D2F2-066C-42A9-9D63-AB853448A58C}" type="datetimeFigureOut">
              <a:rPr lang="de-DE" smtClean="0"/>
              <a:t>30.11.2020</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81777DE2-6DBD-4AB3-B315-E63057CF372C}" type="slidenum">
              <a:rPr lang="de-DE" smtClean="0"/>
              <a:t>‹Nr.›</a:t>
            </a:fld>
            <a:endParaRPr lang="de-DE"/>
          </a:p>
        </p:txBody>
      </p:sp>
    </p:spTree>
    <p:extLst>
      <p:ext uri="{BB962C8B-B14F-4D97-AF65-F5344CB8AC3E}">
        <p14:creationId xmlns:p14="http://schemas.microsoft.com/office/powerpoint/2010/main" val="3613462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CBB3D2F2-066C-42A9-9D63-AB853448A58C}" type="datetimeFigureOut">
              <a:rPr lang="de-DE" smtClean="0"/>
              <a:t>30.11.2020</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81777DE2-6DBD-4AB3-B315-E63057CF372C}" type="slidenum">
              <a:rPr lang="de-DE" smtClean="0"/>
              <a:t>‹Nr.›</a:t>
            </a:fld>
            <a:endParaRPr lang="de-DE"/>
          </a:p>
        </p:txBody>
      </p:sp>
    </p:spTree>
    <p:extLst>
      <p:ext uri="{BB962C8B-B14F-4D97-AF65-F5344CB8AC3E}">
        <p14:creationId xmlns:p14="http://schemas.microsoft.com/office/powerpoint/2010/main" val="1455259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CBB3D2F2-066C-42A9-9D63-AB853448A58C}" type="datetimeFigureOut">
              <a:rPr lang="de-DE" smtClean="0"/>
              <a:t>30.11.2020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1777DE2-6DBD-4AB3-B315-E63057CF372C}" type="slidenum">
              <a:rPr lang="de-DE" smtClean="0"/>
              <a:t>‹Nr.›</a:t>
            </a:fld>
            <a:endParaRPr lang="de-DE"/>
          </a:p>
        </p:txBody>
      </p:sp>
    </p:spTree>
    <p:extLst>
      <p:ext uri="{BB962C8B-B14F-4D97-AF65-F5344CB8AC3E}">
        <p14:creationId xmlns:p14="http://schemas.microsoft.com/office/powerpoint/2010/main" val="3508965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CBB3D2F2-066C-42A9-9D63-AB853448A58C}" type="datetimeFigureOut">
              <a:rPr lang="de-DE" smtClean="0"/>
              <a:t>30.11.2020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1777DE2-6DBD-4AB3-B315-E63057CF372C}" type="slidenum">
              <a:rPr lang="de-DE" smtClean="0"/>
              <a:t>‹Nr.›</a:t>
            </a:fld>
            <a:endParaRPr lang="de-DE"/>
          </a:p>
        </p:txBody>
      </p:sp>
    </p:spTree>
    <p:extLst>
      <p:ext uri="{BB962C8B-B14F-4D97-AF65-F5344CB8AC3E}">
        <p14:creationId xmlns:p14="http://schemas.microsoft.com/office/powerpoint/2010/main" val="3499839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B3D2F2-066C-42A9-9D63-AB853448A58C}" type="datetimeFigureOut">
              <a:rPr lang="de-DE" smtClean="0"/>
              <a:t>30.11.2020</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777DE2-6DBD-4AB3-B315-E63057CF372C}" type="slidenum">
              <a:rPr lang="de-DE" smtClean="0"/>
              <a:t>‹Nr.›</a:t>
            </a:fld>
            <a:endParaRPr lang="de-DE"/>
          </a:p>
        </p:txBody>
      </p:sp>
    </p:spTree>
    <p:extLst>
      <p:ext uri="{BB962C8B-B14F-4D97-AF65-F5344CB8AC3E}">
        <p14:creationId xmlns:p14="http://schemas.microsoft.com/office/powerpoint/2010/main" val="2924715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hyperlink" Target="https://commons.wikimedia.org/wiki/File:Vue_a%C3%A9rienne_du_domaine_de_Versailles_par_ToucanWings_-_Creative_Commons_By_Sa_3.0_-_073.jpg" TargetMode="External"/><Relationship Id="rId2" Type="http://schemas.openxmlformats.org/officeDocument/2006/relationships/image" Target="../media/image139.jpeg"/><Relationship Id="rId1" Type="http://schemas.openxmlformats.org/officeDocument/2006/relationships/slideLayout" Target="../slideLayouts/slideLayout7.xml"/><Relationship Id="rId4" Type="http://schemas.openxmlformats.org/officeDocument/2006/relationships/hyperlink" Target="https://creativecommons.org/licenses/by-sa/3.0/" TargetMode="External"/></Relationships>
</file>

<file path=ppt/slides/_rels/slide168.xml.rels><?xml version="1.0" encoding="UTF-8" standalone="yes"?>
<Relationships xmlns="http://schemas.openxmlformats.org/package/2006/relationships"><Relationship Id="rId3" Type="http://schemas.openxmlformats.org/officeDocument/2006/relationships/hyperlink" Target="https://commons.wikimedia.org/wiki/File:Chateau_de_Versailles,_France_(8132703598)_(2).jpg" TargetMode="External"/><Relationship Id="rId2" Type="http://schemas.openxmlformats.org/officeDocument/2006/relationships/image" Target="../media/image140.jpeg"/><Relationship Id="rId1" Type="http://schemas.openxmlformats.org/officeDocument/2006/relationships/slideLayout" Target="../slideLayouts/slideLayout7.xml"/><Relationship Id="rId4" Type="http://schemas.openxmlformats.org/officeDocument/2006/relationships/hyperlink" Target="https://creativecommons.org/licenses/by/2.0" TargetMode="External"/></Relationships>
</file>

<file path=ppt/slides/_rels/slide16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hyperlink" Target="https://commons.wikimedia.org/wiki/File:004Ch%C3%A2teau_de_Versailles-3.jpg"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hyperlink" Target="https://commons.wikimedia.org/wiki/File:Vue_a%C3%A9rienne_du_domaine_de_Versailles_le_20_ao%C3%BBt_2014_par_ToucanWings_-_Creative_Commons_By_Sa_3.0_-_29.jpg" TargetMode="External"/><Relationship Id="rId1" Type="http://schemas.openxmlformats.org/officeDocument/2006/relationships/slideLayout" Target="../slideLayouts/slideLayout7.xml"/><Relationship Id="rId4" Type="http://schemas.openxmlformats.org/officeDocument/2006/relationships/image" Target="../media/image142.jpeg"/></Relationships>
</file>

<file path=ppt/slides/_rels/slide17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hyperlink" Target="https://commons.wikimedia.org/wiki/File:Salon_de_V%C3%A9nus.jpg" TargetMode="Externa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hyperlink" Target="https://commons.wikimedia.org/wiki/File:Chateau_de_versailles3-2.jpg" TargetMode="External"/><Relationship Id="rId1" Type="http://schemas.openxmlformats.org/officeDocument/2006/relationships/slideLayout" Target="../slideLayouts/slideLayout7.xml"/><Relationship Id="rId4" Type="http://schemas.openxmlformats.org/officeDocument/2006/relationships/image" Target="../media/image144.jpeg"/></Relationships>
</file>

<file path=ppt/slides/_rels/slide173.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hyperlink" Target="https://commons.wikimedia.org/wiki/File:Chateau_de_ersailles8.jpg" TargetMode="External"/><Relationship Id="rId1" Type="http://schemas.openxmlformats.org/officeDocument/2006/relationships/slideLayout" Target="../slideLayouts/slideLayout7.xml"/><Relationship Id="rId4" Type="http://schemas.openxmlformats.org/officeDocument/2006/relationships/image" Target="../media/image146.jpeg"/></Relationships>
</file>

<file path=ppt/slides/_rels/slide175.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hyperlink" Target="https://commons.wikimedia.org/wiki/File:Chateau_Versailles_Galerie_des_Glaces.jpg" TargetMode="External"/><Relationship Id="rId1" Type="http://schemas.openxmlformats.org/officeDocument/2006/relationships/slideLayout" Target="../slideLayouts/slideLayout7.xml"/><Relationship Id="rId4" Type="http://schemas.openxmlformats.org/officeDocument/2006/relationships/image" Target="../media/image147.jpeg"/></Relationships>
</file>

<file path=ppt/slides/_rels/slide17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hyperlink" Target="https://commons.wikimedia.org/wiki/File:39_69_73_1_001_bearbeitet.jpg" TargetMode="Externa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hyperlink" Target="https://commons.wikimedia.org/wiki/File:Schwirrger%C3%A4tpritzerbe.JPG" TargetMode="Externa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commons.wikimedia.org/wiki/File:Venedig_Basilika.jpg" TargetMode="External"/><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s://commons.wikimedia.org/wiki/File:Markusdom_Innenraum_von_der_Empore.jpg" TargetMode="External"/><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hyperlink" Target="https://creativecommons.org/licenses/by-sa/3.0/de/"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commons.wikimedia.org/wiki/File:100130_150006_Dresden_Frauenkirche_winter_blue_sky-2.jpg" TargetMode="External"/><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hyperlink" Target="https://creativecommons.org/licenses/by-sa/3.0/"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https://creativecommons.org/licenses/by-sa/4.0/" TargetMode="External"/><Relationship Id="rId4" Type="http://schemas.openxmlformats.org/officeDocument/2006/relationships/hyperlink" Target="https://commons.wikimedia.org/wiki/File:Stift_Melk,_Westansicht.jpg"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commons.wikimedia.org/wiki/File:Amalienburg_019.JPG" TargetMode="External"/><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hyperlink" Target="https://creativecommons.org/licenses/by-sa/3.0/"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commons.wikimedia.org/wiki/File:Vierzehnheiligen_P3RM0717-HDR.jpg" TargetMode="External"/><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hyperlink" Target="https://creativecommons.org/licenses/by-sa/4.0/"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commons.wikimedia.org/wiki/File:Fresco_with_Trompe_l%27oeuil_-_Andrea_Pozzo_-Jesuit_Church_Vienna.jpg" TargetMode="External"/><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hyperlink" Target="http://creativecommons.org/licenses/by-sa/3.0/"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s://commons.wikimedia.org/wiki/File:Andrea_pozzo,_gloria_di_sant%27ignazio,_1685-94,_02.jpg" TargetMode="External"/><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hyperlink" Target="https://creativecommons.org/licenses/by/3.0/"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https://commons.wikimedia.org/wiki/File:100130_150006_Dresden_Frauenkirche_winter_blue_sky-2.jpg" TargetMode="External"/><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hyperlink" Target="https://creativecommons.org/licenses/by-sa/3.0/"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s://commons.wikimedia.org/wiki/File:Hadamar_Nassauische_Landesbank_Giebel.JPG" TargetMode="External"/><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hyperlink" Target="http://www.gnu.org/licenses/fdl-1.3.html"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commons.wikimedia.org/wiki/File:Augsburg-Zeughaus-02-gje.jpg" TargetMode="External"/><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hyperlink" Target="https://creativecommons.org/licenses/by-sa/4.0/"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feld 2"/>
          <p:cNvSpPr txBox="1"/>
          <p:nvPr/>
        </p:nvSpPr>
        <p:spPr>
          <a:xfrm>
            <a:off x="1799692" y="3542891"/>
            <a:ext cx="5544616" cy="1323439"/>
          </a:xfrm>
          <a:prstGeom prst="rect">
            <a:avLst/>
          </a:prstGeom>
          <a:noFill/>
        </p:spPr>
        <p:txBody>
          <a:bodyPr wrap="square" rtlCol="0">
            <a:spAutoFit/>
          </a:bodyPr>
          <a:lstStyle/>
          <a:p>
            <a:pPr algn="ctr"/>
            <a:r>
              <a:rPr lang="de-DE" sz="3200" b="1" dirty="0"/>
              <a:t>III. Musik des Barockzeitalters</a:t>
            </a:r>
          </a:p>
          <a:p>
            <a:pPr algn="ctr"/>
            <a:endParaRPr lang="de-DE" sz="2400" b="1" dirty="0"/>
          </a:p>
          <a:p>
            <a:pPr algn="ctr"/>
            <a:r>
              <a:rPr lang="de-DE" sz="2400" dirty="0"/>
              <a:t>Bildpräsentationen</a:t>
            </a:r>
          </a:p>
        </p:txBody>
      </p:sp>
      <p:pic>
        <p:nvPicPr>
          <p:cNvPr id="5" name="Grafik 4">
            <a:extLst>
              <a:ext uri="{FF2B5EF4-FFF2-40B4-BE49-F238E27FC236}">
                <a16:creationId xmlns:a16="http://schemas.microsoft.com/office/drawing/2014/main" id="{79784D2D-4969-4AD5-B15A-7ECFEB0C26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6672"/>
            <a:ext cx="9144000" cy="3066219"/>
          </a:xfrm>
          <a:prstGeom prst="rect">
            <a:avLst/>
          </a:prstGeom>
        </p:spPr>
      </p:pic>
      <p:pic>
        <p:nvPicPr>
          <p:cNvPr id="4" name="Grafik 3">
            <a:extLst>
              <a:ext uri="{FF2B5EF4-FFF2-40B4-BE49-F238E27FC236}">
                <a16:creationId xmlns:a16="http://schemas.microsoft.com/office/drawing/2014/main" id="{49CDEE34-4815-4090-9FD9-AEFA6FABD3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77272"/>
            <a:ext cx="9144000" cy="856581"/>
          </a:xfrm>
          <a:prstGeom prst="rect">
            <a:avLst/>
          </a:prstGeom>
        </p:spPr>
      </p:pic>
    </p:spTree>
    <p:extLst>
      <p:ext uri="{BB962C8B-B14F-4D97-AF65-F5344CB8AC3E}">
        <p14:creationId xmlns:p14="http://schemas.microsoft.com/office/powerpoint/2010/main" val="2277198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83568" y="579452"/>
            <a:ext cx="7776864" cy="3293209"/>
          </a:xfrm>
          <a:prstGeom prst="rect">
            <a:avLst/>
          </a:prstGeom>
          <a:noFill/>
        </p:spPr>
        <p:txBody>
          <a:bodyPr wrap="square" rtlCol="0">
            <a:spAutoFit/>
          </a:bodyPr>
          <a:lstStyle/>
          <a:p>
            <a:pPr algn="ctr"/>
            <a:r>
              <a:rPr lang="de-DE" sz="2400" b="1" dirty="0">
                <a:solidFill>
                  <a:schemeClr val="bg1"/>
                </a:solidFill>
              </a:rPr>
              <a:t>Werkstatt Musikgeschichte</a:t>
            </a:r>
          </a:p>
          <a:p>
            <a:pPr algn="ctr"/>
            <a:endParaRPr lang="de-DE" sz="2400" b="1" dirty="0">
              <a:solidFill>
                <a:schemeClr val="bg1"/>
              </a:solidFill>
            </a:endParaRPr>
          </a:p>
          <a:p>
            <a:pPr algn="ctr"/>
            <a:r>
              <a:rPr lang="de-DE" sz="2400" b="1" dirty="0">
                <a:solidFill>
                  <a:schemeClr val="bg1"/>
                </a:solidFill>
              </a:rPr>
              <a:t>III. Musik des Barockzeitalters</a:t>
            </a: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r>
              <a:rPr lang="de-DE" sz="4000" b="1" dirty="0">
                <a:solidFill>
                  <a:schemeClr val="bg1"/>
                </a:solidFill>
              </a:rPr>
              <a:t>2. Mit Musik Gefühle darstellen</a:t>
            </a:r>
          </a:p>
        </p:txBody>
      </p:sp>
    </p:spTree>
    <p:extLst>
      <p:ext uri="{BB962C8B-B14F-4D97-AF65-F5344CB8AC3E}">
        <p14:creationId xmlns:p14="http://schemas.microsoft.com/office/powerpoint/2010/main" val="7006524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enthält.&#10;&#10;Automatisch generierte Beschreibung">
            <a:extLst>
              <a:ext uri="{FF2B5EF4-FFF2-40B4-BE49-F238E27FC236}">
                <a16:creationId xmlns:a16="http://schemas.microsoft.com/office/drawing/2014/main" id="{9494D3C7-B42D-4490-A480-26FDBBBAB8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0067" y="0"/>
            <a:ext cx="4323866" cy="6858000"/>
          </a:xfrm>
          <a:prstGeom prst="rect">
            <a:avLst/>
          </a:prstGeom>
        </p:spPr>
      </p:pic>
    </p:spTree>
    <p:extLst>
      <p:ext uri="{BB962C8B-B14F-4D97-AF65-F5344CB8AC3E}">
        <p14:creationId xmlns:p14="http://schemas.microsoft.com/office/powerpoint/2010/main" val="66414509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Karte enthält.&#10;&#10;Automatisch generierte Beschreibung">
            <a:extLst>
              <a:ext uri="{FF2B5EF4-FFF2-40B4-BE49-F238E27FC236}">
                <a16:creationId xmlns:a16="http://schemas.microsoft.com/office/drawing/2014/main" id="{FAFE9D93-04BA-4C10-906E-1A10DDCA47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6631" y="0"/>
            <a:ext cx="5070738" cy="6858000"/>
          </a:xfrm>
          <a:prstGeom prst="rect">
            <a:avLst/>
          </a:prstGeom>
        </p:spPr>
      </p:pic>
      <p:sp>
        <p:nvSpPr>
          <p:cNvPr id="5" name="Textfeld 4">
            <a:extLst>
              <a:ext uri="{FF2B5EF4-FFF2-40B4-BE49-F238E27FC236}">
                <a16:creationId xmlns:a16="http://schemas.microsoft.com/office/drawing/2014/main" id="{D6C30086-8B61-4A60-BD8D-267BDEE304C1}"/>
              </a:ext>
            </a:extLst>
          </p:cNvPr>
          <p:cNvSpPr txBox="1"/>
          <p:nvPr/>
        </p:nvSpPr>
        <p:spPr>
          <a:xfrm>
            <a:off x="1" y="44624"/>
            <a:ext cx="1619672" cy="1384995"/>
          </a:xfrm>
          <a:prstGeom prst="rect">
            <a:avLst/>
          </a:prstGeom>
          <a:noFill/>
        </p:spPr>
        <p:txBody>
          <a:bodyPr wrap="square" rtlCol="0">
            <a:spAutoFit/>
          </a:bodyPr>
          <a:lstStyle/>
          <a:p>
            <a:r>
              <a:rPr lang="de-DE" sz="2800" b="1" dirty="0">
                <a:solidFill>
                  <a:schemeClr val="bg1"/>
                </a:solidFill>
              </a:rPr>
              <a:t>BA 12-2: Lösungs-</a:t>
            </a:r>
            <a:r>
              <a:rPr lang="de-DE" sz="2800" b="1" dirty="0" err="1">
                <a:solidFill>
                  <a:schemeClr val="bg1"/>
                </a:solidFill>
              </a:rPr>
              <a:t>vorschlag</a:t>
            </a:r>
            <a:endParaRPr lang="de-DE" sz="2800" b="1" dirty="0">
              <a:solidFill>
                <a:schemeClr val="bg1"/>
              </a:solidFill>
            </a:endParaRPr>
          </a:p>
        </p:txBody>
      </p:sp>
    </p:spTree>
    <p:extLst>
      <p:ext uri="{BB962C8B-B14F-4D97-AF65-F5344CB8AC3E}">
        <p14:creationId xmlns:p14="http://schemas.microsoft.com/office/powerpoint/2010/main" val="143167051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Screenshot enthält.&#10;&#10;Automatisch generierte Beschreibung">
            <a:extLst>
              <a:ext uri="{FF2B5EF4-FFF2-40B4-BE49-F238E27FC236}">
                <a16:creationId xmlns:a16="http://schemas.microsoft.com/office/drawing/2014/main" id="{781BAF7B-8F31-4099-8574-37D562A47E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6046" y="0"/>
            <a:ext cx="4371908" cy="6858000"/>
          </a:xfrm>
          <a:prstGeom prst="rect">
            <a:avLst/>
          </a:prstGeom>
        </p:spPr>
      </p:pic>
    </p:spTree>
    <p:extLst>
      <p:ext uri="{BB962C8B-B14F-4D97-AF65-F5344CB8AC3E}">
        <p14:creationId xmlns:p14="http://schemas.microsoft.com/office/powerpoint/2010/main" val="3745189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Objekt enthält.&#10;&#10;Automatisch generierte Beschreibung">
            <a:extLst>
              <a:ext uri="{FF2B5EF4-FFF2-40B4-BE49-F238E27FC236}">
                <a16:creationId xmlns:a16="http://schemas.microsoft.com/office/drawing/2014/main" id="{494FF31D-4849-47AB-BD8A-BB01C977A8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45" y="620688"/>
            <a:ext cx="7746910" cy="5976664"/>
          </a:xfrm>
          <a:prstGeom prst="rect">
            <a:avLst/>
          </a:prstGeom>
        </p:spPr>
      </p:pic>
      <p:sp>
        <p:nvSpPr>
          <p:cNvPr id="4" name="Textfeld 3">
            <a:extLst>
              <a:ext uri="{FF2B5EF4-FFF2-40B4-BE49-F238E27FC236}">
                <a16:creationId xmlns:a16="http://schemas.microsoft.com/office/drawing/2014/main" id="{86999BDD-B9FF-407B-B77B-FE3D4049F72C}"/>
              </a:ext>
            </a:extLst>
          </p:cNvPr>
          <p:cNvSpPr txBox="1"/>
          <p:nvPr/>
        </p:nvSpPr>
        <p:spPr>
          <a:xfrm>
            <a:off x="0" y="44624"/>
            <a:ext cx="4571999" cy="523220"/>
          </a:xfrm>
          <a:prstGeom prst="rect">
            <a:avLst/>
          </a:prstGeom>
          <a:noFill/>
        </p:spPr>
        <p:txBody>
          <a:bodyPr wrap="square" rtlCol="0">
            <a:spAutoFit/>
          </a:bodyPr>
          <a:lstStyle/>
          <a:p>
            <a:r>
              <a:rPr lang="de-DE" sz="2800" b="1" dirty="0">
                <a:solidFill>
                  <a:schemeClr val="bg1"/>
                </a:solidFill>
              </a:rPr>
              <a:t>BA 12-3: Lösungsvorschlag</a:t>
            </a:r>
          </a:p>
        </p:txBody>
      </p:sp>
    </p:spTree>
    <p:extLst>
      <p:ext uri="{BB962C8B-B14F-4D97-AF65-F5344CB8AC3E}">
        <p14:creationId xmlns:p14="http://schemas.microsoft.com/office/powerpoint/2010/main" val="364516365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Objekt enthält.&#10;&#10;Automatisch generierte Beschreibung">
            <a:extLst>
              <a:ext uri="{FF2B5EF4-FFF2-40B4-BE49-F238E27FC236}">
                <a16:creationId xmlns:a16="http://schemas.microsoft.com/office/drawing/2014/main" id="{AC759933-E97D-489B-9CC1-FC7DB8B201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09" y="1628800"/>
            <a:ext cx="8997782" cy="3600400"/>
          </a:xfrm>
          <a:prstGeom prst="rect">
            <a:avLst/>
          </a:prstGeom>
        </p:spPr>
      </p:pic>
      <p:sp>
        <p:nvSpPr>
          <p:cNvPr id="5" name="Textfeld 4">
            <a:extLst>
              <a:ext uri="{FF2B5EF4-FFF2-40B4-BE49-F238E27FC236}">
                <a16:creationId xmlns:a16="http://schemas.microsoft.com/office/drawing/2014/main" id="{142CBC99-11B5-4F61-BE20-6D7ED1C04EBC}"/>
              </a:ext>
            </a:extLst>
          </p:cNvPr>
          <p:cNvSpPr txBox="1"/>
          <p:nvPr/>
        </p:nvSpPr>
        <p:spPr>
          <a:xfrm>
            <a:off x="0" y="44624"/>
            <a:ext cx="4571999" cy="523220"/>
          </a:xfrm>
          <a:prstGeom prst="rect">
            <a:avLst/>
          </a:prstGeom>
          <a:noFill/>
        </p:spPr>
        <p:txBody>
          <a:bodyPr wrap="square" rtlCol="0">
            <a:spAutoFit/>
          </a:bodyPr>
          <a:lstStyle/>
          <a:p>
            <a:r>
              <a:rPr lang="de-DE" sz="2800" b="1" dirty="0">
                <a:solidFill>
                  <a:schemeClr val="bg1"/>
                </a:solidFill>
              </a:rPr>
              <a:t>BA 12-3: Lösungsvorschlag</a:t>
            </a:r>
          </a:p>
        </p:txBody>
      </p:sp>
    </p:spTree>
    <p:extLst>
      <p:ext uri="{BB962C8B-B14F-4D97-AF65-F5344CB8AC3E}">
        <p14:creationId xmlns:p14="http://schemas.microsoft.com/office/powerpoint/2010/main" val="12964486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83568" y="579452"/>
            <a:ext cx="7776864" cy="3293209"/>
          </a:xfrm>
          <a:prstGeom prst="rect">
            <a:avLst/>
          </a:prstGeom>
          <a:noFill/>
        </p:spPr>
        <p:txBody>
          <a:bodyPr wrap="square" rtlCol="0">
            <a:spAutoFit/>
          </a:bodyPr>
          <a:lstStyle/>
          <a:p>
            <a:pPr algn="ctr"/>
            <a:r>
              <a:rPr lang="de-DE" sz="2400" b="1" dirty="0">
                <a:solidFill>
                  <a:schemeClr val="bg1"/>
                </a:solidFill>
              </a:rPr>
              <a:t>Werkstatt Musikgeschichte</a:t>
            </a:r>
          </a:p>
          <a:p>
            <a:pPr algn="ctr"/>
            <a:endParaRPr lang="de-DE" sz="2400" b="1" dirty="0">
              <a:solidFill>
                <a:schemeClr val="bg1"/>
              </a:solidFill>
            </a:endParaRPr>
          </a:p>
          <a:p>
            <a:pPr algn="ctr"/>
            <a:r>
              <a:rPr lang="de-DE" sz="2400" b="1" dirty="0">
                <a:solidFill>
                  <a:schemeClr val="bg1"/>
                </a:solidFill>
              </a:rPr>
              <a:t>III. Musik des Barockzeitalters</a:t>
            </a: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r>
              <a:rPr lang="de-DE" sz="4000" b="1" dirty="0">
                <a:solidFill>
                  <a:schemeClr val="bg1"/>
                </a:solidFill>
              </a:rPr>
              <a:t>13. Das Prinzip Kanon verstehen </a:t>
            </a:r>
          </a:p>
        </p:txBody>
      </p:sp>
    </p:spTree>
    <p:extLst>
      <p:ext uri="{BB962C8B-B14F-4D97-AF65-F5344CB8AC3E}">
        <p14:creationId xmlns:p14="http://schemas.microsoft.com/office/powerpoint/2010/main" val="215062443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5F45679-D132-4158-A97C-371580DA43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9828" y="0"/>
            <a:ext cx="4424344" cy="6858000"/>
          </a:xfrm>
          <a:prstGeom prst="rect">
            <a:avLst/>
          </a:prstGeom>
        </p:spPr>
      </p:pic>
    </p:spTree>
    <p:extLst>
      <p:ext uri="{BB962C8B-B14F-4D97-AF65-F5344CB8AC3E}">
        <p14:creationId xmlns:p14="http://schemas.microsoft.com/office/powerpoint/2010/main" val="1737526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0D7E4F7-1F00-4BCF-A882-6789A7C67C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07" y="836712"/>
            <a:ext cx="8856983" cy="5549592"/>
          </a:xfrm>
          <a:prstGeom prst="rect">
            <a:avLst/>
          </a:prstGeom>
        </p:spPr>
      </p:pic>
      <p:sp>
        <p:nvSpPr>
          <p:cNvPr id="5" name="Textfeld 4">
            <a:extLst>
              <a:ext uri="{FF2B5EF4-FFF2-40B4-BE49-F238E27FC236}">
                <a16:creationId xmlns:a16="http://schemas.microsoft.com/office/drawing/2014/main" id="{13F8EAD5-6ABA-40D8-A3A3-B10DD418A838}"/>
              </a:ext>
            </a:extLst>
          </p:cNvPr>
          <p:cNvSpPr txBox="1"/>
          <p:nvPr/>
        </p:nvSpPr>
        <p:spPr>
          <a:xfrm>
            <a:off x="0" y="44624"/>
            <a:ext cx="4571999" cy="523220"/>
          </a:xfrm>
          <a:prstGeom prst="rect">
            <a:avLst/>
          </a:prstGeom>
          <a:noFill/>
        </p:spPr>
        <p:txBody>
          <a:bodyPr wrap="square" rtlCol="0">
            <a:spAutoFit/>
          </a:bodyPr>
          <a:lstStyle/>
          <a:p>
            <a:r>
              <a:rPr lang="de-DE" sz="2800" b="1" dirty="0">
                <a:solidFill>
                  <a:schemeClr val="bg1"/>
                </a:solidFill>
              </a:rPr>
              <a:t>BA 13-1: Lösungsvorschlag</a:t>
            </a:r>
          </a:p>
        </p:txBody>
      </p:sp>
    </p:spTree>
    <p:extLst>
      <p:ext uri="{BB962C8B-B14F-4D97-AF65-F5344CB8AC3E}">
        <p14:creationId xmlns:p14="http://schemas.microsoft.com/office/powerpoint/2010/main" val="32730872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enthält.&#10;&#10;Automatisch generierte Beschreibung">
            <a:extLst>
              <a:ext uri="{FF2B5EF4-FFF2-40B4-BE49-F238E27FC236}">
                <a16:creationId xmlns:a16="http://schemas.microsoft.com/office/drawing/2014/main" id="{B16C3C76-3B52-4800-89CC-4D0F1714D2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3294" y="0"/>
            <a:ext cx="4357411" cy="6858000"/>
          </a:xfrm>
          <a:prstGeom prst="rect">
            <a:avLst/>
          </a:prstGeom>
        </p:spPr>
      </p:pic>
    </p:spTree>
    <p:extLst>
      <p:ext uri="{BB962C8B-B14F-4D97-AF65-F5344CB8AC3E}">
        <p14:creationId xmlns:p14="http://schemas.microsoft.com/office/powerpoint/2010/main" val="391351065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enthält.&#10;&#10;Automatisch generierte Beschreibung">
            <a:extLst>
              <a:ext uri="{FF2B5EF4-FFF2-40B4-BE49-F238E27FC236}">
                <a16:creationId xmlns:a16="http://schemas.microsoft.com/office/drawing/2014/main" id="{C1A85871-B90E-439C-B7DC-C86BDA8CEF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5165" y="0"/>
            <a:ext cx="4413670" cy="6858000"/>
          </a:xfrm>
          <a:prstGeom prst="rect">
            <a:avLst/>
          </a:prstGeom>
        </p:spPr>
      </p:pic>
    </p:spTree>
    <p:extLst>
      <p:ext uri="{BB962C8B-B14F-4D97-AF65-F5344CB8AC3E}">
        <p14:creationId xmlns:p14="http://schemas.microsoft.com/office/powerpoint/2010/main" val="1313209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0C4176C-54D3-4294-AEC4-D55C728239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7861" y="0"/>
            <a:ext cx="4328278" cy="6858000"/>
          </a:xfrm>
          <a:prstGeom prst="rect">
            <a:avLst/>
          </a:prstGeom>
        </p:spPr>
      </p:pic>
    </p:spTree>
    <p:extLst>
      <p:ext uri="{BB962C8B-B14F-4D97-AF65-F5344CB8AC3E}">
        <p14:creationId xmlns:p14="http://schemas.microsoft.com/office/powerpoint/2010/main" val="57816524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83568" y="579452"/>
            <a:ext cx="7776864" cy="3293209"/>
          </a:xfrm>
          <a:prstGeom prst="rect">
            <a:avLst/>
          </a:prstGeom>
          <a:noFill/>
        </p:spPr>
        <p:txBody>
          <a:bodyPr wrap="square" rtlCol="0">
            <a:spAutoFit/>
          </a:bodyPr>
          <a:lstStyle/>
          <a:p>
            <a:pPr algn="ctr"/>
            <a:r>
              <a:rPr lang="de-DE" sz="2400" b="1" dirty="0">
                <a:solidFill>
                  <a:schemeClr val="bg1"/>
                </a:solidFill>
              </a:rPr>
              <a:t>Werkstatt Musikgeschichte</a:t>
            </a:r>
          </a:p>
          <a:p>
            <a:pPr algn="ctr"/>
            <a:endParaRPr lang="de-DE" sz="2400" b="1" dirty="0">
              <a:solidFill>
                <a:schemeClr val="bg1"/>
              </a:solidFill>
            </a:endParaRPr>
          </a:p>
          <a:p>
            <a:pPr algn="ctr"/>
            <a:r>
              <a:rPr lang="de-DE" sz="2400" b="1" dirty="0">
                <a:solidFill>
                  <a:schemeClr val="bg1"/>
                </a:solidFill>
              </a:rPr>
              <a:t>III. Musik des Barockzeitalters</a:t>
            </a: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r>
              <a:rPr lang="de-DE" sz="4000" b="1" dirty="0">
                <a:solidFill>
                  <a:schemeClr val="bg1"/>
                </a:solidFill>
              </a:rPr>
              <a:t>14. Dur und </a:t>
            </a:r>
            <a:r>
              <a:rPr lang="de-DE" sz="4000" b="1" dirty="0" err="1">
                <a:solidFill>
                  <a:schemeClr val="bg1"/>
                </a:solidFill>
              </a:rPr>
              <a:t>moll</a:t>
            </a:r>
            <a:r>
              <a:rPr lang="de-DE" sz="4000" b="1" dirty="0">
                <a:solidFill>
                  <a:schemeClr val="bg1"/>
                </a:solidFill>
              </a:rPr>
              <a:t> unterscheiden </a:t>
            </a:r>
          </a:p>
        </p:txBody>
      </p:sp>
    </p:spTree>
    <p:extLst>
      <p:ext uri="{BB962C8B-B14F-4D97-AF65-F5344CB8AC3E}">
        <p14:creationId xmlns:p14="http://schemas.microsoft.com/office/powerpoint/2010/main" val="103975773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Screenshot enthält.&#10;&#10;Automatisch generierte Beschreibung">
            <a:extLst>
              <a:ext uri="{FF2B5EF4-FFF2-40B4-BE49-F238E27FC236}">
                <a16:creationId xmlns:a16="http://schemas.microsoft.com/office/drawing/2014/main" id="{A67A7A69-6BF3-4A44-B1B1-8F5F3F1AF3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7974" y="0"/>
            <a:ext cx="4368052" cy="6858000"/>
          </a:xfrm>
          <a:prstGeom prst="rect">
            <a:avLst/>
          </a:prstGeom>
        </p:spPr>
      </p:pic>
    </p:spTree>
    <p:extLst>
      <p:ext uri="{BB962C8B-B14F-4D97-AF65-F5344CB8AC3E}">
        <p14:creationId xmlns:p14="http://schemas.microsoft.com/office/powerpoint/2010/main" val="176852662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Screenshot enthält.&#10;&#10;Automatisch generierte Beschreibung">
            <a:extLst>
              <a:ext uri="{FF2B5EF4-FFF2-40B4-BE49-F238E27FC236}">
                <a16:creationId xmlns:a16="http://schemas.microsoft.com/office/drawing/2014/main" id="{CCA2AC27-C210-4732-A9F7-F97E8A5856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041" y="2060848"/>
            <a:ext cx="8885918" cy="1944216"/>
          </a:xfrm>
          <a:prstGeom prst="rect">
            <a:avLst/>
          </a:prstGeom>
        </p:spPr>
      </p:pic>
      <p:sp>
        <p:nvSpPr>
          <p:cNvPr id="6" name="Textfeld 5">
            <a:extLst>
              <a:ext uri="{FF2B5EF4-FFF2-40B4-BE49-F238E27FC236}">
                <a16:creationId xmlns:a16="http://schemas.microsoft.com/office/drawing/2014/main" id="{3AE9D1E3-0BA0-4092-BC6E-BD00FFA43025}"/>
              </a:ext>
            </a:extLst>
          </p:cNvPr>
          <p:cNvSpPr txBox="1"/>
          <p:nvPr/>
        </p:nvSpPr>
        <p:spPr>
          <a:xfrm>
            <a:off x="0" y="44624"/>
            <a:ext cx="4571999" cy="523220"/>
          </a:xfrm>
          <a:prstGeom prst="rect">
            <a:avLst/>
          </a:prstGeom>
          <a:noFill/>
        </p:spPr>
        <p:txBody>
          <a:bodyPr wrap="square" rtlCol="0">
            <a:spAutoFit/>
          </a:bodyPr>
          <a:lstStyle/>
          <a:p>
            <a:r>
              <a:rPr lang="de-DE" sz="2800" b="1" dirty="0">
                <a:solidFill>
                  <a:schemeClr val="bg1"/>
                </a:solidFill>
              </a:rPr>
              <a:t>BA 14-1: Lösung</a:t>
            </a:r>
          </a:p>
        </p:txBody>
      </p:sp>
    </p:spTree>
    <p:extLst>
      <p:ext uri="{BB962C8B-B14F-4D97-AF65-F5344CB8AC3E}">
        <p14:creationId xmlns:p14="http://schemas.microsoft.com/office/powerpoint/2010/main" val="113859257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Screenshot enthält.&#10;&#10;Automatisch generierte Beschreibung">
            <a:extLst>
              <a:ext uri="{FF2B5EF4-FFF2-40B4-BE49-F238E27FC236}">
                <a16:creationId xmlns:a16="http://schemas.microsoft.com/office/drawing/2014/main" id="{75C62018-C45F-4265-B001-1B9BEE61FA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3515" y="0"/>
            <a:ext cx="4396970" cy="6858000"/>
          </a:xfrm>
          <a:prstGeom prst="rect">
            <a:avLst/>
          </a:prstGeom>
        </p:spPr>
      </p:pic>
    </p:spTree>
    <p:extLst>
      <p:ext uri="{BB962C8B-B14F-4D97-AF65-F5344CB8AC3E}">
        <p14:creationId xmlns:p14="http://schemas.microsoft.com/office/powerpoint/2010/main" val="27567434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astatur enthält.&#10;&#10;Automatisch generierte Beschreibung">
            <a:extLst>
              <a:ext uri="{FF2B5EF4-FFF2-40B4-BE49-F238E27FC236}">
                <a16:creationId xmlns:a16="http://schemas.microsoft.com/office/drawing/2014/main" id="{9C2EA08A-4258-477D-B2D4-E186131BC2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79" y="1844824"/>
            <a:ext cx="8938042" cy="2520280"/>
          </a:xfrm>
          <a:prstGeom prst="rect">
            <a:avLst/>
          </a:prstGeom>
        </p:spPr>
      </p:pic>
      <p:sp>
        <p:nvSpPr>
          <p:cNvPr id="5" name="Textfeld 4">
            <a:extLst>
              <a:ext uri="{FF2B5EF4-FFF2-40B4-BE49-F238E27FC236}">
                <a16:creationId xmlns:a16="http://schemas.microsoft.com/office/drawing/2014/main" id="{28FB3C7D-D054-4FD2-B3B1-66EE9AB606FF}"/>
              </a:ext>
            </a:extLst>
          </p:cNvPr>
          <p:cNvSpPr txBox="1"/>
          <p:nvPr/>
        </p:nvSpPr>
        <p:spPr>
          <a:xfrm>
            <a:off x="0" y="44624"/>
            <a:ext cx="4571999" cy="523220"/>
          </a:xfrm>
          <a:prstGeom prst="rect">
            <a:avLst/>
          </a:prstGeom>
          <a:noFill/>
        </p:spPr>
        <p:txBody>
          <a:bodyPr wrap="square" rtlCol="0">
            <a:spAutoFit/>
          </a:bodyPr>
          <a:lstStyle/>
          <a:p>
            <a:r>
              <a:rPr lang="de-DE" sz="2800" b="1" dirty="0">
                <a:solidFill>
                  <a:schemeClr val="bg1"/>
                </a:solidFill>
              </a:rPr>
              <a:t>BA 14-2: Lösung</a:t>
            </a:r>
          </a:p>
        </p:txBody>
      </p:sp>
    </p:spTree>
    <p:extLst>
      <p:ext uri="{BB962C8B-B14F-4D97-AF65-F5344CB8AC3E}">
        <p14:creationId xmlns:p14="http://schemas.microsoft.com/office/powerpoint/2010/main" val="292997863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92877F5-35FF-4936-86FB-5718555CE7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58447"/>
            <a:ext cx="9144001" cy="3541105"/>
          </a:xfrm>
          <a:prstGeom prst="rect">
            <a:avLst/>
          </a:prstGeom>
        </p:spPr>
      </p:pic>
      <p:sp>
        <p:nvSpPr>
          <p:cNvPr id="5" name="Textfeld 4">
            <a:extLst>
              <a:ext uri="{FF2B5EF4-FFF2-40B4-BE49-F238E27FC236}">
                <a16:creationId xmlns:a16="http://schemas.microsoft.com/office/drawing/2014/main" id="{11C32098-9CFC-4E04-B1D7-C8FDD7195881}"/>
              </a:ext>
            </a:extLst>
          </p:cNvPr>
          <p:cNvSpPr txBox="1"/>
          <p:nvPr/>
        </p:nvSpPr>
        <p:spPr>
          <a:xfrm>
            <a:off x="0" y="44624"/>
            <a:ext cx="4571999" cy="523220"/>
          </a:xfrm>
          <a:prstGeom prst="rect">
            <a:avLst/>
          </a:prstGeom>
          <a:noFill/>
        </p:spPr>
        <p:txBody>
          <a:bodyPr wrap="square" rtlCol="0">
            <a:spAutoFit/>
          </a:bodyPr>
          <a:lstStyle/>
          <a:p>
            <a:r>
              <a:rPr lang="de-DE" sz="2800" b="1" dirty="0">
                <a:solidFill>
                  <a:schemeClr val="bg1"/>
                </a:solidFill>
              </a:rPr>
              <a:t>BA 14-2: Lösung</a:t>
            </a:r>
          </a:p>
        </p:txBody>
      </p:sp>
    </p:spTree>
    <p:extLst>
      <p:ext uri="{BB962C8B-B14F-4D97-AF65-F5344CB8AC3E}">
        <p14:creationId xmlns:p14="http://schemas.microsoft.com/office/powerpoint/2010/main" val="22950248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Screenshot enthält.&#10;&#10;Automatisch generierte Beschreibung">
            <a:extLst>
              <a:ext uri="{FF2B5EF4-FFF2-40B4-BE49-F238E27FC236}">
                <a16:creationId xmlns:a16="http://schemas.microsoft.com/office/drawing/2014/main" id="{B652A883-B0E0-4594-8E85-6B5E6B53BF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7974" y="0"/>
            <a:ext cx="4368052" cy="6858000"/>
          </a:xfrm>
          <a:prstGeom prst="rect">
            <a:avLst/>
          </a:prstGeom>
        </p:spPr>
      </p:pic>
    </p:spTree>
    <p:extLst>
      <p:ext uri="{BB962C8B-B14F-4D97-AF65-F5344CB8AC3E}">
        <p14:creationId xmlns:p14="http://schemas.microsoft.com/office/powerpoint/2010/main" val="84769598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2513FE1-A28F-45D7-A668-B379F3BA36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617" y="0"/>
            <a:ext cx="6157847" cy="6858000"/>
          </a:xfrm>
          <a:prstGeom prst="rect">
            <a:avLst/>
          </a:prstGeom>
        </p:spPr>
      </p:pic>
      <p:sp>
        <p:nvSpPr>
          <p:cNvPr id="5" name="Textfeld 4">
            <a:extLst>
              <a:ext uri="{FF2B5EF4-FFF2-40B4-BE49-F238E27FC236}">
                <a16:creationId xmlns:a16="http://schemas.microsoft.com/office/drawing/2014/main" id="{13738809-1B2C-492A-AA36-4470D682F10A}"/>
              </a:ext>
            </a:extLst>
          </p:cNvPr>
          <p:cNvSpPr txBox="1"/>
          <p:nvPr/>
        </p:nvSpPr>
        <p:spPr>
          <a:xfrm>
            <a:off x="0" y="44624"/>
            <a:ext cx="4571999" cy="523220"/>
          </a:xfrm>
          <a:prstGeom prst="rect">
            <a:avLst/>
          </a:prstGeom>
          <a:noFill/>
        </p:spPr>
        <p:txBody>
          <a:bodyPr wrap="square" rtlCol="0">
            <a:spAutoFit/>
          </a:bodyPr>
          <a:lstStyle/>
          <a:p>
            <a:r>
              <a:rPr lang="de-DE" sz="2800" b="1" dirty="0">
                <a:solidFill>
                  <a:schemeClr val="bg1"/>
                </a:solidFill>
              </a:rPr>
              <a:t>BA 14-3: Lösung</a:t>
            </a:r>
          </a:p>
        </p:txBody>
      </p:sp>
    </p:spTree>
    <p:extLst>
      <p:ext uri="{BB962C8B-B14F-4D97-AF65-F5344CB8AC3E}">
        <p14:creationId xmlns:p14="http://schemas.microsoft.com/office/powerpoint/2010/main" val="335983579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83568" y="579452"/>
            <a:ext cx="7776864" cy="3293209"/>
          </a:xfrm>
          <a:prstGeom prst="rect">
            <a:avLst/>
          </a:prstGeom>
          <a:noFill/>
        </p:spPr>
        <p:txBody>
          <a:bodyPr wrap="square" rtlCol="0">
            <a:spAutoFit/>
          </a:bodyPr>
          <a:lstStyle/>
          <a:p>
            <a:pPr algn="ctr"/>
            <a:r>
              <a:rPr lang="de-DE" sz="2400" b="1" dirty="0">
                <a:solidFill>
                  <a:schemeClr val="bg1"/>
                </a:solidFill>
              </a:rPr>
              <a:t>Werkstatt Musikgeschichte</a:t>
            </a:r>
          </a:p>
          <a:p>
            <a:pPr algn="ctr"/>
            <a:endParaRPr lang="de-DE" sz="2400" b="1" dirty="0">
              <a:solidFill>
                <a:schemeClr val="bg1"/>
              </a:solidFill>
            </a:endParaRPr>
          </a:p>
          <a:p>
            <a:pPr algn="ctr"/>
            <a:r>
              <a:rPr lang="de-DE" sz="2400" b="1" dirty="0">
                <a:solidFill>
                  <a:schemeClr val="bg1"/>
                </a:solidFill>
              </a:rPr>
              <a:t>III. Musik des Barockzeitalters</a:t>
            </a: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r>
              <a:rPr lang="de-DE" sz="4000" b="1" dirty="0">
                <a:solidFill>
                  <a:schemeClr val="bg1"/>
                </a:solidFill>
              </a:rPr>
              <a:t>15. Ein Solostück komponieren </a:t>
            </a:r>
          </a:p>
        </p:txBody>
      </p:sp>
    </p:spTree>
    <p:extLst>
      <p:ext uri="{BB962C8B-B14F-4D97-AF65-F5344CB8AC3E}">
        <p14:creationId xmlns:p14="http://schemas.microsoft.com/office/powerpoint/2010/main" val="138870650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Screenshot enthält.&#10;&#10;Automatisch generierte Beschreibung">
            <a:extLst>
              <a:ext uri="{FF2B5EF4-FFF2-40B4-BE49-F238E27FC236}">
                <a16:creationId xmlns:a16="http://schemas.microsoft.com/office/drawing/2014/main" id="{EFA7A815-D464-4B61-B4EC-13D2BDEB53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9909" y="0"/>
            <a:ext cx="4364182" cy="6858000"/>
          </a:xfrm>
          <a:prstGeom prst="rect">
            <a:avLst/>
          </a:prstGeom>
        </p:spPr>
      </p:pic>
    </p:spTree>
    <p:extLst>
      <p:ext uri="{BB962C8B-B14F-4D97-AF65-F5344CB8AC3E}">
        <p14:creationId xmlns:p14="http://schemas.microsoft.com/office/powerpoint/2010/main" val="1169272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66B20E5-A30D-4BDA-8C49-48D80780C7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9142" y="0"/>
            <a:ext cx="4345716" cy="6858000"/>
          </a:xfrm>
          <a:prstGeom prst="rect">
            <a:avLst/>
          </a:prstGeom>
        </p:spPr>
      </p:pic>
    </p:spTree>
    <p:extLst>
      <p:ext uri="{BB962C8B-B14F-4D97-AF65-F5344CB8AC3E}">
        <p14:creationId xmlns:p14="http://schemas.microsoft.com/office/powerpoint/2010/main" val="209217989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Objekt, Antenne enthält.&#10;&#10;Automatisch generierte Beschreibung">
            <a:extLst>
              <a:ext uri="{FF2B5EF4-FFF2-40B4-BE49-F238E27FC236}">
                <a16:creationId xmlns:a16="http://schemas.microsoft.com/office/drawing/2014/main" id="{176D02F0-5FAC-49D5-9433-C409D76910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56" y="329403"/>
            <a:ext cx="8964488" cy="6199193"/>
          </a:xfrm>
          <a:prstGeom prst="rect">
            <a:avLst/>
          </a:prstGeom>
        </p:spPr>
      </p:pic>
    </p:spTree>
    <p:extLst>
      <p:ext uri="{BB962C8B-B14F-4D97-AF65-F5344CB8AC3E}">
        <p14:creationId xmlns:p14="http://schemas.microsoft.com/office/powerpoint/2010/main" val="3273968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0" y="579452"/>
            <a:ext cx="9144000" cy="3293209"/>
          </a:xfrm>
          <a:prstGeom prst="rect">
            <a:avLst/>
          </a:prstGeom>
          <a:noFill/>
        </p:spPr>
        <p:txBody>
          <a:bodyPr wrap="square" rtlCol="0">
            <a:spAutoFit/>
          </a:bodyPr>
          <a:lstStyle/>
          <a:p>
            <a:pPr algn="ctr"/>
            <a:r>
              <a:rPr lang="de-DE" sz="2400" b="1" dirty="0">
                <a:solidFill>
                  <a:schemeClr val="bg1"/>
                </a:solidFill>
              </a:rPr>
              <a:t>Werkstatt Musikgeschichte</a:t>
            </a:r>
          </a:p>
          <a:p>
            <a:pPr algn="ctr"/>
            <a:endParaRPr lang="de-DE" sz="2400" b="1" dirty="0">
              <a:solidFill>
                <a:schemeClr val="bg1"/>
              </a:solidFill>
            </a:endParaRPr>
          </a:p>
          <a:p>
            <a:pPr algn="ctr"/>
            <a:r>
              <a:rPr lang="de-DE" sz="2400" b="1" dirty="0">
                <a:solidFill>
                  <a:schemeClr val="bg1"/>
                </a:solidFill>
              </a:rPr>
              <a:t>III. Musik des Barockzeitalters</a:t>
            </a: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r>
              <a:rPr lang="de-DE" sz="4000" b="1" dirty="0">
                <a:solidFill>
                  <a:schemeClr val="bg1"/>
                </a:solidFill>
              </a:rPr>
              <a:t>16. Einen Einfall drehen und wenden </a:t>
            </a:r>
          </a:p>
        </p:txBody>
      </p:sp>
    </p:spTree>
    <p:extLst>
      <p:ext uri="{BB962C8B-B14F-4D97-AF65-F5344CB8AC3E}">
        <p14:creationId xmlns:p14="http://schemas.microsoft.com/office/powerpoint/2010/main" val="364222426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A250F21-14B3-4DBE-A198-9AC5264788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0295" y="0"/>
            <a:ext cx="4383409" cy="6858000"/>
          </a:xfrm>
          <a:prstGeom prst="rect">
            <a:avLst/>
          </a:prstGeom>
        </p:spPr>
      </p:pic>
    </p:spTree>
    <p:extLst>
      <p:ext uri="{BB962C8B-B14F-4D97-AF65-F5344CB8AC3E}">
        <p14:creationId xmlns:p14="http://schemas.microsoft.com/office/powerpoint/2010/main" val="349444708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162FE729-A4C1-476E-A2B9-D54595947C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68" y="1052736"/>
            <a:ext cx="9064396" cy="4392488"/>
          </a:xfrm>
          <a:prstGeom prst="rect">
            <a:avLst/>
          </a:prstGeom>
        </p:spPr>
      </p:pic>
      <p:sp>
        <p:nvSpPr>
          <p:cNvPr id="6" name="Textfeld 5">
            <a:extLst>
              <a:ext uri="{FF2B5EF4-FFF2-40B4-BE49-F238E27FC236}">
                <a16:creationId xmlns:a16="http://schemas.microsoft.com/office/drawing/2014/main" id="{182C1D21-EC79-4D4C-9A80-4F509ABFFE1E}"/>
              </a:ext>
            </a:extLst>
          </p:cNvPr>
          <p:cNvSpPr txBox="1"/>
          <p:nvPr/>
        </p:nvSpPr>
        <p:spPr>
          <a:xfrm>
            <a:off x="0" y="44624"/>
            <a:ext cx="4571999" cy="523220"/>
          </a:xfrm>
          <a:prstGeom prst="rect">
            <a:avLst/>
          </a:prstGeom>
          <a:noFill/>
        </p:spPr>
        <p:txBody>
          <a:bodyPr wrap="square" rtlCol="0">
            <a:spAutoFit/>
          </a:bodyPr>
          <a:lstStyle/>
          <a:p>
            <a:r>
              <a:rPr lang="de-DE" sz="2800" b="1" dirty="0">
                <a:solidFill>
                  <a:schemeClr val="bg1"/>
                </a:solidFill>
              </a:rPr>
              <a:t>BA 16-1: Lösung</a:t>
            </a:r>
          </a:p>
        </p:txBody>
      </p:sp>
    </p:spTree>
    <p:extLst>
      <p:ext uri="{BB962C8B-B14F-4D97-AF65-F5344CB8AC3E}">
        <p14:creationId xmlns:p14="http://schemas.microsoft.com/office/powerpoint/2010/main" val="137092461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enthält.&#10;&#10;Automatisch generierte Beschreibung">
            <a:extLst>
              <a:ext uri="{FF2B5EF4-FFF2-40B4-BE49-F238E27FC236}">
                <a16:creationId xmlns:a16="http://schemas.microsoft.com/office/drawing/2014/main" id="{79E59A45-4933-4ADF-B54F-3139D3549A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733" y="0"/>
            <a:ext cx="4330534" cy="6858000"/>
          </a:xfrm>
          <a:prstGeom prst="rect">
            <a:avLst/>
          </a:prstGeom>
        </p:spPr>
      </p:pic>
    </p:spTree>
    <p:extLst>
      <p:ext uri="{BB962C8B-B14F-4D97-AF65-F5344CB8AC3E}">
        <p14:creationId xmlns:p14="http://schemas.microsoft.com/office/powerpoint/2010/main" val="58782421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enthält.&#10;&#10;Automatisch generierte Beschreibung">
            <a:extLst>
              <a:ext uri="{FF2B5EF4-FFF2-40B4-BE49-F238E27FC236}">
                <a16:creationId xmlns:a16="http://schemas.microsoft.com/office/drawing/2014/main" id="{1F871804-9657-409C-8052-256E22CE08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0067" y="0"/>
            <a:ext cx="4323866" cy="6858000"/>
          </a:xfrm>
          <a:prstGeom prst="rect">
            <a:avLst/>
          </a:prstGeom>
        </p:spPr>
      </p:pic>
    </p:spTree>
    <p:extLst>
      <p:ext uri="{BB962C8B-B14F-4D97-AF65-F5344CB8AC3E}">
        <p14:creationId xmlns:p14="http://schemas.microsoft.com/office/powerpoint/2010/main" val="294799122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462B129-C900-4BE0-9C54-9C4E0A8EE4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9792" y="0"/>
            <a:ext cx="5340193" cy="6858000"/>
          </a:xfrm>
          <a:prstGeom prst="rect">
            <a:avLst/>
          </a:prstGeom>
        </p:spPr>
      </p:pic>
      <p:sp>
        <p:nvSpPr>
          <p:cNvPr id="5" name="Textfeld 4">
            <a:extLst>
              <a:ext uri="{FF2B5EF4-FFF2-40B4-BE49-F238E27FC236}">
                <a16:creationId xmlns:a16="http://schemas.microsoft.com/office/drawing/2014/main" id="{F1540963-5BE2-4C6E-97C8-B1385C7816A4}"/>
              </a:ext>
            </a:extLst>
          </p:cNvPr>
          <p:cNvSpPr txBox="1"/>
          <p:nvPr/>
        </p:nvSpPr>
        <p:spPr>
          <a:xfrm>
            <a:off x="0" y="44624"/>
            <a:ext cx="2653305" cy="523220"/>
          </a:xfrm>
          <a:prstGeom prst="rect">
            <a:avLst/>
          </a:prstGeom>
          <a:noFill/>
        </p:spPr>
        <p:txBody>
          <a:bodyPr wrap="square" rtlCol="0">
            <a:spAutoFit/>
          </a:bodyPr>
          <a:lstStyle/>
          <a:p>
            <a:r>
              <a:rPr lang="de-DE" sz="2800" b="1" dirty="0">
                <a:solidFill>
                  <a:schemeClr val="bg1"/>
                </a:solidFill>
              </a:rPr>
              <a:t>BA 16-3: Lösung</a:t>
            </a:r>
          </a:p>
        </p:txBody>
      </p:sp>
    </p:spTree>
    <p:extLst>
      <p:ext uri="{BB962C8B-B14F-4D97-AF65-F5344CB8AC3E}">
        <p14:creationId xmlns:p14="http://schemas.microsoft.com/office/powerpoint/2010/main" val="328787976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83568" y="579452"/>
            <a:ext cx="7776864" cy="3293209"/>
          </a:xfrm>
          <a:prstGeom prst="rect">
            <a:avLst/>
          </a:prstGeom>
          <a:noFill/>
        </p:spPr>
        <p:txBody>
          <a:bodyPr wrap="square" rtlCol="0">
            <a:spAutoFit/>
          </a:bodyPr>
          <a:lstStyle/>
          <a:p>
            <a:pPr algn="ctr"/>
            <a:r>
              <a:rPr lang="de-DE" sz="2400" b="1" dirty="0">
                <a:solidFill>
                  <a:schemeClr val="bg1"/>
                </a:solidFill>
              </a:rPr>
              <a:t>Werkstatt Musikgeschichte</a:t>
            </a:r>
          </a:p>
          <a:p>
            <a:pPr algn="ctr"/>
            <a:endParaRPr lang="de-DE" sz="2400" b="1" dirty="0">
              <a:solidFill>
                <a:schemeClr val="bg1"/>
              </a:solidFill>
            </a:endParaRPr>
          </a:p>
          <a:p>
            <a:pPr algn="ctr"/>
            <a:r>
              <a:rPr lang="de-DE" sz="2400" b="1" dirty="0">
                <a:solidFill>
                  <a:schemeClr val="bg1"/>
                </a:solidFill>
              </a:rPr>
              <a:t>III. Musik des Barockzeitalters</a:t>
            </a: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r>
              <a:rPr lang="de-DE" sz="4000" b="1" dirty="0">
                <a:solidFill>
                  <a:schemeClr val="bg1"/>
                </a:solidFill>
              </a:rPr>
              <a:t>17. Eine Fuge analysieren </a:t>
            </a:r>
          </a:p>
        </p:txBody>
      </p:sp>
    </p:spTree>
    <p:extLst>
      <p:ext uri="{BB962C8B-B14F-4D97-AF65-F5344CB8AC3E}">
        <p14:creationId xmlns:p14="http://schemas.microsoft.com/office/powerpoint/2010/main" val="366610602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8ABC0A9-DA62-4383-BD6F-3145D067F8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0"/>
            <a:ext cx="4378692" cy="6858000"/>
          </a:xfrm>
          <a:prstGeom prst="rect">
            <a:avLst/>
          </a:prstGeom>
        </p:spPr>
      </p:pic>
      <p:pic>
        <p:nvPicPr>
          <p:cNvPr id="7" name="Grafik 6" descr="Ein Bild, das Text enthält.&#10;&#10;Automatisch generierte Beschreibung">
            <a:extLst>
              <a:ext uri="{FF2B5EF4-FFF2-40B4-BE49-F238E27FC236}">
                <a16:creationId xmlns:a16="http://schemas.microsoft.com/office/drawing/2014/main" id="{54B3F43B-92DE-4FB3-8EB3-A8142D869C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26" y="0"/>
            <a:ext cx="4413670" cy="6858000"/>
          </a:xfrm>
          <a:prstGeom prst="rect">
            <a:avLst/>
          </a:prstGeom>
        </p:spPr>
      </p:pic>
    </p:spTree>
    <p:extLst>
      <p:ext uri="{BB962C8B-B14F-4D97-AF65-F5344CB8AC3E}">
        <p14:creationId xmlns:p14="http://schemas.microsoft.com/office/powerpoint/2010/main" val="426583960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Karte enthält.&#10;&#10;Automatisch generierte Beschreibung">
            <a:extLst>
              <a:ext uri="{FF2B5EF4-FFF2-40B4-BE49-F238E27FC236}">
                <a16:creationId xmlns:a16="http://schemas.microsoft.com/office/drawing/2014/main" id="{ACCE3611-79E7-44F9-94AC-B1CC3513BA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850"/>
            <a:ext cx="9144000" cy="6824299"/>
          </a:xfrm>
          <a:prstGeom prst="rect">
            <a:avLst/>
          </a:prstGeom>
        </p:spPr>
      </p:pic>
    </p:spTree>
    <p:extLst>
      <p:ext uri="{BB962C8B-B14F-4D97-AF65-F5344CB8AC3E}">
        <p14:creationId xmlns:p14="http://schemas.microsoft.com/office/powerpoint/2010/main" val="642483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6EA165AF-7326-4795-81DD-0C86C54BBF36}"/>
              </a:ext>
            </a:extLst>
          </p:cNvPr>
          <p:cNvSpPr txBox="1"/>
          <p:nvPr/>
        </p:nvSpPr>
        <p:spPr>
          <a:xfrm>
            <a:off x="251520" y="579452"/>
            <a:ext cx="8640960" cy="3539430"/>
          </a:xfrm>
          <a:prstGeom prst="rect">
            <a:avLst/>
          </a:prstGeom>
          <a:noFill/>
        </p:spPr>
        <p:txBody>
          <a:bodyPr wrap="square" rtlCol="0">
            <a:spAutoFit/>
          </a:bodyPr>
          <a:lstStyle/>
          <a:p>
            <a:pPr algn="just"/>
            <a:r>
              <a:rPr lang="de-DE" sz="2800" b="1" dirty="0">
                <a:solidFill>
                  <a:schemeClr val="bg1"/>
                </a:solidFill>
              </a:rPr>
              <a:t>BA 02-2: Lösung</a:t>
            </a:r>
          </a:p>
          <a:p>
            <a:pPr algn="just"/>
            <a:endParaRPr lang="de-DE" sz="2800" b="1" dirty="0">
              <a:solidFill>
                <a:schemeClr val="bg1"/>
              </a:solidFill>
            </a:endParaRPr>
          </a:p>
          <a:p>
            <a:pPr algn="just"/>
            <a:r>
              <a:rPr lang="de-DE" sz="2400" b="1" dirty="0">
                <a:solidFill>
                  <a:schemeClr val="bg1"/>
                </a:solidFill>
              </a:rPr>
              <a:t>Die Instrumentenfamilien, die den Gesang von Orpheus und Charon begleiten, sind: Zupfinstrumente wie Theorben, Lauten und Harfen sowie tiefe Streichinstrumente. </a:t>
            </a:r>
          </a:p>
          <a:p>
            <a:pPr algn="just"/>
            <a:endParaRPr lang="de-DE" sz="2400" b="1" dirty="0">
              <a:solidFill>
                <a:schemeClr val="bg1"/>
              </a:solidFill>
            </a:endParaRPr>
          </a:p>
          <a:p>
            <a:pPr algn="just"/>
            <a:r>
              <a:rPr lang="de-DE" sz="2400" b="1" dirty="0">
                <a:solidFill>
                  <a:schemeClr val="bg1"/>
                </a:solidFill>
              </a:rPr>
              <a:t>In der Einleitung der Szene und in den Zwischenspielen kommen aber auch Streicher- und Bläsersätze vor sowie solistische Streich- und Blasinstrumente.</a:t>
            </a:r>
          </a:p>
        </p:txBody>
      </p:sp>
    </p:spTree>
    <p:extLst>
      <p:ext uri="{BB962C8B-B14F-4D97-AF65-F5344CB8AC3E}">
        <p14:creationId xmlns:p14="http://schemas.microsoft.com/office/powerpoint/2010/main" val="368203116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83568" y="579452"/>
            <a:ext cx="7776864" cy="3293209"/>
          </a:xfrm>
          <a:prstGeom prst="rect">
            <a:avLst/>
          </a:prstGeom>
          <a:noFill/>
        </p:spPr>
        <p:txBody>
          <a:bodyPr wrap="square" rtlCol="0">
            <a:spAutoFit/>
          </a:bodyPr>
          <a:lstStyle/>
          <a:p>
            <a:pPr algn="ctr"/>
            <a:r>
              <a:rPr lang="de-DE" sz="2400" b="1" dirty="0">
                <a:solidFill>
                  <a:schemeClr val="bg1"/>
                </a:solidFill>
              </a:rPr>
              <a:t>Werkstatt Musikgeschichte</a:t>
            </a:r>
          </a:p>
          <a:p>
            <a:pPr algn="ctr"/>
            <a:endParaRPr lang="de-DE" sz="2400" b="1" dirty="0">
              <a:solidFill>
                <a:schemeClr val="bg1"/>
              </a:solidFill>
            </a:endParaRPr>
          </a:p>
          <a:p>
            <a:pPr algn="ctr"/>
            <a:r>
              <a:rPr lang="de-DE" sz="2400" b="1" dirty="0">
                <a:solidFill>
                  <a:schemeClr val="bg1"/>
                </a:solidFill>
              </a:rPr>
              <a:t>III. Musik des Barockzeitalters</a:t>
            </a: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r>
              <a:rPr lang="de-DE" sz="4000" b="1" dirty="0">
                <a:solidFill>
                  <a:schemeClr val="bg1"/>
                </a:solidFill>
              </a:rPr>
              <a:t>18. Lieder untersuchen </a:t>
            </a:r>
          </a:p>
        </p:txBody>
      </p:sp>
    </p:spTree>
    <p:extLst>
      <p:ext uri="{BB962C8B-B14F-4D97-AF65-F5344CB8AC3E}">
        <p14:creationId xmlns:p14="http://schemas.microsoft.com/office/powerpoint/2010/main" val="66263373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Screenshot enthält.&#10;&#10;Automatisch generierte Beschreibung">
            <a:extLst>
              <a:ext uri="{FF2B5EF4-FFF2-40B4-BE49-F238E27FC236}">
                <a16:creationId xmlns:a16="http://schemas.microsoft.com/office/drawing/2014/main" id="{FBC2992F-6221-46DD-B375-5C217E2E20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1982" y="0"/>
            <a:ext cx="4340035" cy="6858000"/>
          </a:xfrm>
          <a:prstGeom prst="rect">
            <a:avLst/>
          </a:prstGeom>
        </p:spPr>
      </p:pic>
    </p:spTree>
    <p:extLst>
      <p:ext uri="{BB962C8B-B14F-4D97-AF65-F5344CB8AC3E}">
        <p14:creationId xmlns:p14="http://schemas.microsoft.com/office/powerpoint/2010/main" val="144886515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7D5C6A0-E6E1-4647-9833-25F935DC16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4944"/>
            <a:ext cx="9144000" cy="5868112"/>
          </a:xfrm>
          <a:prstGeom prst="rect">
            <a:avLst/>
          </a:prstGeom>
        </p:spPr>
      </p:pic>
    </p:spTree>
    <p:extLst>
      <p:ext uri="{BB962C8B-B14F-4D97-AF65-F5344CB8AC3E}">
        <p14:creationId xmlns:p14="http://schemas.microsoft.com/office/powerpoint/2010/main" val="62968169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0" y="579452"/>
            <a:ext cx="9144000" cy="3293209"/>
          </a:xfrm>
          <a:prstGeom prst="rect">
            <a:avLst/>
          </a:prstGeom>
          <a:noFill/>
        </p:spPr>
        <p:txBody>
          <a:bodyPr wrap="square" rtlCol="0">
            <a:spAutoFit/>
          </a:bodyPr>
          <a:lstStyle/>
          <a:p>
            <a:pPr algn="ctr"/>
            <a:r>
              <a:rPr lang="de-DE" sz="2400" b="1" dirty="0">
                <a:solidFill>
                  <a:schemeClr val="bg1"/>
                </a:solidFill>
              </a:rPr>
              <a:t>Werkstatt Musikgeschichte</a:t>
            </a:r>
          </a:p>
          <a:p>
            <a:pPr algn="ctr"/>
            <a:endParaRPr lang="de-DE" sz="2400" b="1" dirty="0">
              <a:solidFill>
                <a:schemeClr val="bg1"/>
              </a:solidFill>
            </a:endParaRPr>
          </a:p>
          <a:p>
            <a:pPr algn="ctr"/>
            <a:r>
              <a:rPr lang="de-DE" sz="2400" b="1" dirty="0">
                <a:solidFill>
                  <a:schemeClr val="bg1"/>
                </a:solidFill>
              </a:rPr>
              <a:t>III. Musik des Barockzeitalters</a:t>
            </a: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r>
              <a:rPr lang="de-DE" sz="4000" b="1" dirty="0">
                <a:solidFill>
                  <a:schemeClr val="bg1"/>
                </a:solidFill>
              </a:rPr>
              <a:t>19. Harmonien aufeinander beziehen</a:t>
            </a:r>
          </a:p>
        </p:txBody>
      </p:sp>
    </p:spTree>
    <p:extLst>
      <p:ext uri="{BB962C8B-B14F-4D97-AF65-F5344CB8AC3E}">
        <p14:creationId xmlns:p14="http://schemas.microsoft.com/office/powerpoint/2010/main" val="113204914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Screenshot enthält.&#10;&#10;Automatisch generierte Beschreibung">
            <a:extLst>
              <a:ext uri="{FF2B5EF4-FFF2-40B4-BE49-F238E27FC236}">
                <a16:creationId xmlns:a16="http://schemas.microsoft.com/office/drawing/2014/main" id="{D0DB137E-540E-471A-BAF3-ED0A3C7569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6260" y="0"/>
            <a:ext cx="4391479" cy="6858000"/>
          </a:xfrm>
          <a:prstGeom prst="rect">
            <a:avLst/>
          </a:prstGeom>
        </p:spPr>
      </p:pic>
    </p:spTree>
    <p:extLst>
      <p:ext uri="{BB962C8B-B14F-4D97-AF65-F5344CB8AC3E}">
        <p14:creationId xmlns:p14="http://schemas.microsoft.com/office/powerpoint/2010/main" val="262776212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DD3AA53-6DA0-4A2D-808F-67EDF721D4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24" y="1484784"/>
            <a:ext cx="9034151" cy="3312368"/>
          </a:xfrm>
          <a:prstGeom prst="rect">
            <a:avLst/>
          </a:prstGeom>
        </p:spPr>
      </p:pic>
      <p:sp>
        <p:nvSpPr>
          <p:cNvPr id="4" name="Textfeld 3">
            <a:extLst>
              <a:ext uri="{FF2B5EF4-FFF2-40B4-BE49-F238E27FC236}">
                <a16:creationId xmlns:a16="http://schemas.microsoft.com/office/drawing/2014/main" id="{D1D84331-4CBC-4823-8D6F-4D43C5E16F8B}"/>
              </a:ext>
            </a:extLst>
          </p:cNvPr>
          <p:cNvSpPr txBox="1"/>
          <p:nvPr/>
        </p:nvSpPr>
        <p:spPr>
          <a:xfrm>
            <a:off x="0" y="44624"/>
            <a:ext cx="5724128" cy="523220"/>
          </a:xfrm>
          <a:prstGeom prst="rect">
            <a:avLst/>
          </a:prstGeom>
          <a:noFill/>
        </p:spPr>
        <p:txBody>
          <a:bodyPr wrap="square" rtlCol="0">
            <a:spAutoFit/>
          </a:bodyPr>
          <a:lstStyle/>
          <a:p>
            <a:r>
              <a:rPr lang="de-DE" sz="2800" b="1" dirty="0">
                <a:solidFill>
                  <a:schemeClr val="bg1"/>
                </a:solidFill>
              </a:rPr>
              <a:t>BA 19-1: Lösungsmöglichkeiten</a:t>
            </a:r>
          </a:p>
        </p:txBody>
      </p:sp>
    </p:spTree>
    <p:extLst>
      <p:ext uri="{BB962C8B-B14F-4D97-AF65-F5344CB8AC3E}">
        <p14:creationId xmlns:p14="http://schemas.microsoft.com/office/powerpoint/2010/main" val="24707873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Screenshot enthält.&#10;&#10;Automatisch generierte Beschreibung">
            <a:extLst>
              <a:ext uri="{FF2B5EF4-FFF2-40B4-BE49-F238E27FC236}">
                <a16:creationId xmlns:a16="http://schemas.microsoft.com/office/drawing/2014/main" id="{BE6F606F-2205-4390-AB61-49586AAE94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7333" y="0"/>
            <a:ext cx="4389333" cy="6858000"/>
          </a:xfrm>
          <a:prstGeom prst="rect">
            <a:avLst/>
          </a:prstGeom>
        </p:spPr>
      </p:pic>
    </p:spTree>
    <p:extLst>
      <p:ext uri="{BB962C8B-B14F-4D97-AF65-F5344CB8AC3E}">
        <p14:creationId xmlns:p14="http://schemas.microsoft.com/office/powerpoint/2010/main" val="71670283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739E0C4-7387-41A3-974F-4D5EF670EE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5" y="1016732"/>
            <a:ext cx="8990509" cy="4824536"/>
          </a:xfrm>
          <a:prstGeom prst="rect">
            <a:avLst/>
          </a:prstGeom>
        </p:spPr>
      </p:pic>
      <p:sp>
        <p:nvSpPr>
          <p:cNvPr id="4" name="Textfeld 3">
            <a:extLst>
              <a:ext uri="{FF2B5EF4-FFF2-40B4-BE49-F238E27FC236}">
                <a16:creationId xmlns:a16="http://schemas.microsoft.com/office/drawing/2014/main" id="{103CD9C0-2F87-4473-B5EC-1DD46F27153C}"/>
              </a:ext>
            </a:extLst>
          </p:cNvPr>
          <p:cNvSpPr txBox="1"/>
          <p:nvPr/>
        </p:nvSpPr>
        <p:spPr>
          <a:xfrm>
            <a:off x="0" y="44624"/>
            <a:ext cx="5724128" cy="523220"/>
          </a:xfrm>
          <a:prstGeom prst="rect">
            <a:avLst/>
          </a:prstGeom>
          <a:noFill/>
        </p:spPr>
        <p:txBody>
          <a:bodyPr wrap="square" rtlCol="0">
            <a:spAutoFit/>
          </a:bodyPr>
          <a:lstStyle/>
          <a:p>
            <a:r>
              <a:rPr lang="de-DE" sz="2800" b="1" dirty="0">
                <a:solidFill>
                  <a:schemeClr val="bg1"/>
                </a:solidFill>
              </a:rPr>
              <a:t>BA 19-2: Lösungsmöglichkeiten</a:t>
            </a:r>
          </a:p>
        </p:txBody>
      </p:sp>
    </p:spTree>
    <p:extLst>
      <p:ext uri="{BB962C8B-B14F-4D97-AF65-F5344CB8AC3E}">
        <p14:creationId xmlns:p14="http://schemas.microsoft.com/office/powerpoint/2010/main" val="428219234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Screenshot enthält.&#10;&#10;Automatisch generierte Beschreibung">
            <a:extLst>
              <a:ext uri="{FF2B5EF4-FFF2-40B4-BE49-F238E27FC236}">
                <a16:creationId xmlns:a16="http://schemas.microsoft.com/office/drawing/2014/main" id="{2CDA76BD-A662-40C4-99B8-85F9741278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6670" y="0"/>
            <a:ext cx="4350660" cy="6858000"/>
          </a:xfrm>
          <a:prstGeom prst="rect">
            <a:avLst/>
          </a:prstGeom>
        </p:spPr>
      </p:pic>
    </p:spTree>
    <p:extLst>
      <p:ext uri="{BB962C8B-B14F-4D97-AF65-F5344CB8AC3E}">
        <p14:creationId xmlns:p14="http://schemas.microsoft.com/office/powerpoint/2010/main" val="343670977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Screenshot enthält.&#10;&#10;Automatisch generierte Beschreibung">
            <a:extLst>
              <a:ext uri="{FF2B5EF4-FFF2-40B4-BE49-F238E27FC236}">
                <a16:creationId xmlns:a16="http://schemas.microsoft.com/office/drawing/2014/main" id="{3FD3766F-5AB6-48E0-9D5B-A1B12B2059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9508" y="0"/>
            <a:ext cx="4344984" cy="6858000"/>
          </a:xfrm>
          <a:prstGeom prst="rect">
            <a:avLst/>
          </a:prstGeom>
        </p:spPr>
      </p:pic>
    </p:spTree>
    <p:extLst>
      <p:ext uri="{BB962C8B-B14F-4D97-AF65-F5344CB8AC3E}">
        <p14:creationId xmlns:p14="http://schemas.microsoft.com/office/powerpoint/2010/main" val="2295230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0FC3173-A3EF-4413-B960-F87AB1D568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6110"/>
            <a:ext cx="9144000" cy="5765780"/>
          </a:xfrm>
          <a:prstGeom prst="rect">
            <a:avLst/>
          </a:prstGeom>
        </p:spPr>
      </p:pic>
    </p:spTree>
    <p:extLst>
      <p:ext uri="{BB962C8B-B14F-4D97-AF65-F5344CB8AC3E}">
        <p14:creationId xmlns:p14="http://schemas.microsoft.com/office/powerpoint/2010/main" val="366975690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9157B67-7E85-41D5-9083-7C43D81F91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6" y="755465"/>
            <a:ext cx="9148936" cy="5347069"/>
          </a:xfrm>
          <a:prstGeom prst="rect">
            <a:avLst/>
          </a:prstGeom>
        </p:spPr>
      </p:pic>
      <p:sp>
        <p:nvSpPr>
          <p:cNvPr id="5" name="Textfeld 4">
            <a:extLst>
              <a:ext uri="{FF2B5EF4-FFF2-40B4-BE49-F238E27FC236}">
                <a16:creationId xmlns:a16="http://schemas.microsoft.com/office/drawing/2014/main" id="{D0996C43-6320-4837-8385-F554A72D6AE3}"/>
              </a:ext>
            </a:extLst>
          </p:cNvPr>
          <p:cNvSpPr txBox="1"/>
          <p:nvPr/>
        </p:nvSpPr>
        <p:spPr>
          <a:xfrm>
            <a:off x="0" y="44624"/>
            <a:ext cx="5724128" cy="523220"/>
          </a:xfrm>
          <a:prstGeom prst="rect">
            <a:avLst/>
          </a:prstGeom>
          <a:noFill/>
        </p:spPr>
        <p:txBody>
          <a:bodyPr wrap="square" rtlCol="0">
            <a:spAutoFit/>
          </a:bodyPr>
          <a:lstStyle/>
          <a:p>
            <a:r>
              <a:rPr lang="de-DE" sz="2800" b="1" dirty="0">
                <a:solidFill>
                  <a:schemeClr val="bg1"/>
                </a:solidFill>
              </a:rPr>
              <a:t>BA 19-4: Lösungen</a:t>
            </a:r>
          </a:p>
        </p:txBody>
      </p:sp>
    </p:spTree>
    <p:extLst>
      <p:ext uri="{BB962C8B-B14F-4D97-AF65-F5344CB8AC3E}">
        <p14:creationId xmlns:p14="http://schemas.microsoft.com/office/powerpoint/2010/main" val="85988819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0" y="579452"/>
            <a:ext cx="9144000" cy="3293209"/>
          </a:xfrm>
          <a:prstGeom prst="rect">
            <a:avLst/>
          </a:prstGeom>
          <a:noFill/>
        </p:spPr>
        <p:txBody>
          <a:bodyPr wrap="square" rtlCol="0">
            <a:spAutoFit/>
          </a:bodyPr>
          <a:lstStyle/>
          <a:p>
            <a:pPr algn="ctr"/>
            <a:r>
              <a:rPr lang="de-DE" sz="2400" b="1" dirty="0">
                <a:solidFill>
                  <a:schemeClr val="bg1"/>
                </a:solidFill>
              </a:rPr>
              <a:t>Werkstatt Musikgeschichte</a:t>
            </a:r>
          </a:p>
          <a:p>
            <a:pPr algn="ctr"/>
            <a:endParaRPr lang="de-DE" sz="2400" b="1" dirty="0">
              <a:solidFill>
                <a:schemeClr val="bg1"/>
              </a:solidFill>
            </a:endParaRPr>
          </a:p>
          <a:p>
            <a:pPr algn="ctr"/>
            <a:r>
              <a:rPr lang="de-DE" sz="2400" b="1" dirty="0">
                <a:solidFill>
                  <a:schemeClr val="bg1"/>
                </a:solidFill>
              </a:rPr>
              <a:t>III. Musik des Barockzeitalters</a:t>
            </a: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r>
              <a:rPr lang="de-DE" sz="4000" b="1" dirty="0">
                <a:solidFill>
                  <a:schemeClr val="bg1"/>
                </a:solidFill>
              </a:rPr>
              <a:t>20. Den Quintenzirkel zurechtbiegen</a:t>
            </a:r>
          </a:p>
        </p:txBody>
      </p:sp>
    </p:spTree>
    <p:extLst>
      <p:ext uri="{BB962C8B-B14F-4D97-AF65-F5344CB8AC3E}">
        <p14:creationId xmlns:p14="http://schemas.microsoft.com/office/powerpoint/2010/main" val="423411034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Screenshot enthält.&#10;&#10;Automatisch generierte Beschreibung">
            <a:extLst>
              <a:ext uri="{FF2B5EF4-FFF2-40B4-BE49-F238E27FC236}">
                <a16:creationId xmlns:a16="http://schemas.microsoft.com/office/drawing/2014/main" id="{C6743DB2-04E2-43C2-97F1-5BFD816A85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4731" y="0"/>
            <a:ext cx="4354538" cy="6858000"/>
          </a:xfrm>
          <a:prstGeom prst="rect">
            <a:avLst/>
          </a:prstGeom>
        </p:spPr>
      </p:pic>
    </p:spTree>
    <p:extLst>
      <p:ext uri="{BB962C8B-B14F-4D97-AF65-F5344CB8AC3E}">
        <p14:creationId xmlns:p14="http://schemas.microsoft.com/office/powerpoint/2010/main" val="133762921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31D002B-9424-4D26-BC52-1DF9B5727F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548680"/>
            <a:ext cx="8352928" cy="6192688"/>
          </a:xfrm>
          <a:prstGeom prst="rect">
            <a:avLst/>
          </a:prstGeom>
        </p:spPr>
      </p:pic>
      <p:sp>
        <p:nvSpPr>
          <p:cNvPr id="5" name="Textfeld 4">
            <a:extLst>
              <a:ext uri="{FF2B5EF4-FFF2-40B4-BE49-F238E27FC236}">
                <a16:creationId xmlns:a16="http://schemas.microsoft.com/office/drawing/2014/main" id="{64746B79-1738-4CCA-87E0-2EA998BF37F7}"/>
              </a:ext>
            </a:extLst>
          </p:cNvPr>
          <p:cNvSpPr txBox="1"/>
          <p:nvPr/>
        </p:nvSpPr>
        <p:spPr>
          <a:xfrm>
            <a:off x="0" y="44624"/>
            <a:ext cx="2699792" cy="523220"/>
          </a:xfrm>
          <a:prstGeom prst="rect">
            <a:avLst/>
          </a:prstGeom>
          <a:noFill/>
        </p:spPr>
        <p:txBody>
          <a:bodyPr wrap="square" rtlCol="0">
            <a:spAutoFit/>
          </a:bodyPr>
          <a:lstStyle/>
          <a:p>
            <a:r>
              <a:rPr lang="de-DE" sz="2800" b="1" dirty="0">
                <a:solidFill>
                  <a:schemeClr val="bg1"/>
                </a:solidFill>
              </a:rPr>
              <a:t>BA 20-1: Lösung</a:t>
            </a:r>
          </a:p>
        </p:txBody>
      </p:sp>
    </p:spTree>
    <p:extLst>
      <p:ext uri="{BB962C8B-B14F-4D97-AF65-F5344CB8AC3E}">
        <p14:creationId xmlns:p14="http://schemas.microsoft.com/office/powerpoint/2010/main" val="174519753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Screenshot enthält.&#10;&#10;Automatisch generierte Beschreibung">
            <a:extLst>
              <a:ext uri="{FF2B5EF4-FFF2-40B4-BE49-F238E27FC236}">
                <a16:creationId xmlns:a16="http://schemas.microsoft.com/office/drawing/2014/main" id="{BAEB50A2-C0ED-480A-B1A9-8650769310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5339" y="0"/>
            <a:ext cx="4333322" cy="6858000"/>
          </a:xfrm>
          <a:prstGeom prst="rect">
            <a:avLst/>
          </a:prstGeom>
        </p:spPr>
      </p:pic>
    </p:spTree>
    <p:extLst>
      <p:ext uri="{BB962C8B-B14F-4D97-AF65-F5344CB8AC3E}">
        <p14:creationId xmlns:p14="http://schemas.microsoft.com/office/powerpoint/2010/main" val="92321001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AFD8DCE-0C51-4020-AB4F-C720642919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570176"/>
            <a:ext cx="8928992" cy="3717648"/>
          </a:xfrm>
          <a:prstGeom prst="rect">
            <a:avLst/>
          </a:prstGeom>
        </p:spPr>
      </p:pic>
      <p:sp>
        <p:nvSpPr>
          <p:cNvPr id="5" name="Textfeld 4">
            <a:extLst>
              <a:ext uri="{FF2B5EF4-FFF2-40B4-BE49-F238E27FC236}">
                <a16:creationId xmlns:a16="http://schemas.microsoft.com/office/drawing/2014/main" id="{6FEDE84E-98C3-4212-BE87-DC36A0281BB9}"/>
              </a:ext>
            </a:extLst>
          </p:cNvPr>
          <p:cNvSpPr txBox="1"/>
          <p:nvPr/>
        </p:nvSpPr>
        <p:spPr>
          <a:xfrm>
            <a:off x="0" y="44624"/>
            <a:ext cx="2699792" cy="523220"/>
          </a:xfrm>
          <a:prstGeom prst="rect">
            <a:avLst/>
          </a:prstGeom>
          <a:noFill/>
        </p:spPr>
        <p:txBody>
          <a:bodyPr wrap="square" rtlCol="0">
            <a:spAutoFit/>
          </a:bodyPr>
          <a:lstStyle/>
          <a:p>
            <a:r>
              <a:rPr lang="de-DE" sz="2800" b="1" dirty="0">
                <a:solidFill>
                  <a:schemeClr val="bg1"/>
                </a:solidFill>
              </a:rPr>
              <a:t>BA 20-2: Lösung</a:t>
            </a:r>
          </a:p>
        </p:txBody>
      </p:sp>
    </p:spTree>
    <p:extLst>
      <p:ext uri="{BB962C8B-B14F-4D97-AF65-F5344CB8AC3E}">
        <p14:creationId xmlns:p14="http://schemas.microsoft.com/office/powerpoint/2010/main" val="271491537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Screenshot enthält.&#10;&#10;Automatisch generierte Beschreibung">
            <a:extLst>
              <a:ext uri="{FF2B5EF4-FFF2-40B4-BE49-F238E27FC236}">
                <a16:creationId xmlns:a16="http://schemas.microsoft.com/office/drawing/2014/main" id="{E34CE49F-1B30-47E6-96BD-D7BDA0FA3B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1982" y="0"/>
            <a:ext cx="4340035" cy="6858000"/>
          </a:xfrm>
          <a:prstGeom prst="rect">
            <a:avLst/>
          </a:prstGeom>
        </p:spPr>
      </p:pic>
    </p:spTree>
    <p:extLst>
      <p:ext uri="{BB962C8B-B14F-4D97-AF65-F5344CB8AC3E}">
        <p14:creationId xmlns:p14="http://schemas.microsoft.com/office/powerpoint/2010/main" val="26510811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50304A3-2B44-4499-8C67-64A6B39E3E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20888"/>
            <a:ext cx="9144000" cy="1110074"/>
          </a:xfrm>
          <a:prstGeom prst="rect">
            <a:avLst/>
          </a:prstGeom>
        </p:spPr>
      </p:pic>
      <p:sp>
        <p:nvSpPr>
          <p:cNvPr id="5" name="Textfeld 4">
            <a:extLst>
              <a:ext uri="{FF2B5EF4-FFF2-40B4-BE49-F238E27FC236}">
                <a16:creationId xmlns:a16="http://schemas.microsoft.com/office/drawing/2014/main" id="{9A493CE8-D553-4597-A954-2C575A446474}"/>
              </a:ext>
            </a:extLst>
          </p:cNvPr>
          <p:cNvSpPr txBox="1"/>
          <p:nvPr/>
        </p:nvSpPr>
        <p:spPr>
          <a:xfrm>
            <a:off x="0" y="44624"/>
            <a:ext cx="2699792" cy="523220"/>
          </a:xfrm>
          <a:prstGeom prst="rect">
            <a:avLst/>
          </a:prstGeom>
          <a:noFill/>
        </p:spPr>
        <p:txBody>
          <a:bodyPr wrap="square" rtlCol="0">
            <a:spAutoFit/>
          </a:bodyPr>
          <a:lstStyle/>
          <a:p>
            <a:r>
              <a:rPr lang="de-DE" sz="2800" b="1" dirty="0">
                <a:solidFill>
                  <a:schemeClr val="bg1"/>
                </a:solidFill>
              </a:rPr>
              <a:t>BA 20-3: Lösung</a:t>
            </a:r>
          </a:p>
        </p:txBody>
      </p:sp>
    </p:spTree>
    <p:extLst>
      <p:ext uri="{BB962C8B-B14F-4D97-AF65-F5344CB8AC3E}">
        <p14:creationId xmlns:p14="http://schemas.microsoft.com/office/powerpoint/2010/main" val="110502794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83568" y="579452"/>
            <a:ext cx="7776864" cy="3293209"/>
          </a:xfrm>
          <a:prstGeom prst="rect">
            <a:avLst/>
          </a:prstGeom>
          <a:noFill/>
        </p:spPr>
        <p:txBody>
          <a:bodyPr wrap="square" rtlCol="0">
            <a:spAutoFit/>
          </a:bodyPr>
          <a:lstStyle/>
          <a:p>
            <a:pPr algn="ctr"/>
            <a:r>
              <a:rPr lang="de-DE" sz="2400" b="1" dirty="0">
                <a:solidFill>
                  <a:schemeClr val="bg1"/>
                </a:solidFill>
              </a:rPr>
              <a:t>Werkstatt Musikgeschichte</a:t>
            </a:r>
          </a:p>
          <a:p>
            <a:pPr algn="ctr"/>
            <a:endParaRPr lang="de-DE" sz="2400" b="1" dirty="0">
              <a:solidFill>
                <a:schemeClr val="bg1"/>
              </a:solidFill>
            </a:endParaRPr>
          </a:p>
          <a:p>
            <a:pPr algn="ctr"/>
            <a:r>
              <a:rPr lang="de-DE" sz="2400" b="1" dirty="0">
                <a:solidFill>
                  <a:schemeClr val="bg1"/>
                </a:solidFill>
              </a:rPr>
              <a:t>III. Musik des Barockzeitalters</a:t>
            </a: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r>
              <a:rPr lang="de-DE" sz="4000" b="1" dirty="0">
                <a:solidFill>
                  <a:schemeClr val="bg1"/>
                </a:solidFill>
              </a:rPr>
              <a:t>21. Ein Vogelkonzert gestalten </a:t>
            </a:r>
          </a:p>
        </p:txBody>
      </p:sp>
    </p:spTree>
    <p:extLst>
      <p:ext uri="{BB962C8B-B14F-4D97-AF65-F5344CB8AC3E}">
        <p14:creationId xmlns:p14="http://schemas.microsoft.com/office/powerpoint/2010/main" val="35521825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Screenshot enthält.&#10;&#10;Automatisch generierte Beschreibung">
            <a:extLst>
              <a:ext uri="{FF2B5EF4-FFF2-40B4-BE49-F238E27FC236}">
                <a16:creationId xmlns:a16="http://schemas.microsoft.com/office/drawing/2014/main" id="{C1B6842C-523F-4DF2-BED4-561AA8AF45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9427" y="0"/>
            <a:ext cx="4365146" cy="6858000"/>
          </a:xfrm>
          <a:prstGeom prst="rect">
            <a:avLst/>
          </a:prstGeom>
        </p:spPr>
      </p:pic>
    </p:spTree>
    <p:extLst>
      <p:ext uri="{BB962C8B-B14F-4D97-AF65-F5344CB8AC3E}">
        <p14:creationId xmlns:p14="http://schemas.microsoft.com/office/powerpoint/2010/main" val="3682028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6EA165AF-7326-4795-81DD-0C86C54BBF36}"/>
              </a:ext>
            </a:extLst>
          </p:cNvPr>
          <p:cNvSpPr txBox="1"/>
          <p:nvPr/>
        </p:nvSpPr>
        <p:spPr>
          <a:xfrm>
            <a:off x="251520" y="579452"/>
            <a:ext cx="8640960" cy="5201424"/>
          </a:xfrm>
          <a:prstGeom prst="rect">
            <a:avLst/>
          </a:prstGeom>
          <a:noFill/>
        </p:spPr>
        <p:txBody>
          <a:bodyPr wrap="square" rtlCol="0">
            <a:spAutoFit/>
          </a:bodyPr>
          <a:lstStyle/>
          <a:p>
            <a:pPr algn="just"/>
            <a:r>
              <a:rPr lang="de-DE" sz="2800" b="1" dirty="0">
                <a:solidFill>
                  <a:schemeClr val="bg1"/>
                </a:solidFill>
              </a:rPr>
              <a:t>BA 02-3: Lösung</a:t>
            </a:r>
          </a:p>
          <a:p>
            <a:pPr algn="just"/>
            <a:endParaRPr lang="de-DE" sz="2800" b="1" dirty="0">
              <a:solidFill>
                <a:schemeClr val="bg1"/>
              </a:solidFill>
            </a:endParaRPr>
          </a:p>
          <a:p>
            <a:r>
              <a:rPr lang="de-DE" sz="2400" b="1" dirty="0">
                <a:solidFill>
                  <a:schemeClr val="bg1"/>
                </a:solidFill>
              </a:rPr>
              <a:t>Kompositorische Mittel, mit denen Monteverdi die Szene gestaltet, sind:</a:t>
            </a:r>
          </a:p>
          <a:p>
            <a:pPr lvl="0"/>
            <a:endParaRPr lang="de-DE" sz="1200" b="1" dirty="0">
              <a:solidFill>
                <a:schemeClr val="bg1"/>
              </a:solidFill>
            </a:endParaRPr>
          </a:p>
          <a:p>
            <a:pPr marL="285750" lvl="0" indent="-285750">
              <a:buFont typeface="Arial" panose="020B0604020202020204" pitchFamily="34" charset="0"/>
              <a:buChar char="•"/>
            </a:pPr>
            <a:r>
              <a:rPr lang="de-DE" sz="2400" b="1" dirty="0">
                <a:solidFill>
                  <a:schemeClr val="bg1"/>
                </a:solidFill>
              </a:rPr>
              <a:t>deutlicher musikalischer Gegensatz zwischen Orpheus und Charon, </a:t>
            </a:r>
          </a:p>
          <a:p>
            <a:pPr marL="285750" lvl="0" indent="-285750">
              <a:buFont typeface="Arial" panose="020B0604020202020204" pitchFamily="34" charset="0"/>
              <a:buChar char="•"/>
            </a:pPr>
            <a:r>
              <a:rPr lang="de-DE" sz="2400" b="1" dirty="0">
                <a:solidFill>
                  <a:schemeClr val="bg1"/>
                </a:solidFill>
              </a:rPr>
              <a:t>Abwechslung von sehr langsamen, getragenen, traurigen Abschnitten und dramatischen Teilen,</a:t>
            </a:r>
          </a:p>
          <a:p>
            <a:pPr marL="285750" lvl="0" indent="-285750">
              <a:buFont typeface="Arial" panose="020B0604020202020204" pitchFamily="34" charset="0"/>
              <a:buChar char="•"/>
            </a:pPr>
            <a:r>
              <a:rPr lang="de-DE" sz="2400" b="1" dirty="0">
                <a:solidFill>
                  <a:schemeClr val="bg1"/>
                </a:solidFill>
              </a:rPr>
              <a:t>stockende, punktierte Melodieführung, die Verstörung anzeigt,</a:t>
            </a:r>
          </a:p>
          <a:p>
            <a:pPr marL="285750" lvl="0" indent="-285750">
              <a:buFont typeface="Arial" panose="020B0604020202020204" pitchFamily="34" charset="0"/>
              <a:buChar char="•"/>
            </a:pPr>
            <a:r>
              <a:rPr lang="de-DE" sz="2400" b="1" dirty="0">
                <a:solidFill>
                  <a:schemeClr val="bg1"/>
                </a:solidFill>
              </a:rPr>
              <a:t>syllabische Abschnitte und ausschweifende Melismatik im Wechsel,</a:t>
            </a:r>
          </a:p>
          <a:p>
            <a:pPr marL="285750" lvl="0" indent="-285750">
              <a:buFont typeface="Arial" panose="020B0604020202020204" pitchFamily="34" charset="0"/>
              <a:buChar char="•"/>
            </a:pPr>
            <a:r>
              <a:rPr lang="de-DE" sz="2400" b="1" dirty="0">
                <a:solidFill>
                  <a:schemeClr val="bg1"/>
                </a:solidFill>
              </a:rPr>
              <a:t>Echoeffekte von solistischen Streich- und Blasinstrumenten,</a:t>
            </a:r>
          </a:p>
          <a:p>
            <a:pPr marL="285750" lvl="0" indent="-285750">
              <a:buFont typeface="Arial" panose="020B0604020202020204" pitchFamily="34" charset="0"/>
              <a:buChar char="•"/>
            </a:pPr>
            <a:r>
              <a:rPr lang="de-DE" sz="2400" b="1" dirty="0">
                <a:solidFill>
                  <a:schemeClr val="bg1"/>
                </a:solidFill>
              </a:rPr>
              <a:t>effektvolle Wechsel zwischen Dur und </a:t>
            </a:r>
            <a:r>
              <a:rPr lang="de-DE" sz="2400" b="1" dirty="0" err="1">
                <a:solidFill>
                  <a:schemeClr val="bg1"/>
                </a:solidFill>
              </a:rPr>
              <a:t>moll</a:t>
            </a:r>
            <a:r>
              <a:rPr lang="de-DE" sz="2400" b="1" dirty="0">
                <a:solidFill>
                  <a:schemeClr val="bg1"/>
                </a:solidFill>
              </a:rPr>
              <a:t>.</a:t>
            </a:r>
          </a:p>
        </p:txBody>
      </p:sp>
    </p:spTree>
    <p:extLst>
      <p:ext uri="{BB962C8B-B14F-4D97-AF65-F5344CB8AC3E}">
        <p14:creationId xmlns:p14="http://schemas.microsoft.com/office/powerpoint/2010/main" val="230214209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83568" y="579452"/>
            <a:ext cx="7776864" cy="3293209"/>
          </a:xfrm>
          <a:prstGeom prst="rect">
            <a:avLst/>
          </a:prstGeom>
          <a:noFill/>
        </p:spPr>
        <p:txBody>
          <a:bodyPr wrap="square" rtlCol="0">
            <a:spAutoFit/>
          </a:bodyPr>
          <a:lstStyle/>
          <a:p>
            <a:pPr algn="ctr"/>
            <a:r>
              <a:rPr lang="de-DE" sz="2400" b="1" dirty="0">
                <a:solidFill>
                  <a:schemeClr val="bg1"/>
                </a:solidFill>
              </a:rPr>
              <a:t>Werkstatt Musikgeschichte</a:t>
            </a:r>
          </a:p>
          <a:p>
            <a:pPr algn="ctr"/>
            <a:endParaRPr lang="de-DE" sz="2400" b="1" dirty="0">
              <a:solidFill>
                <a:schemeClr val="bg1"/>
              </a:solidFill>
            </a:endParaRPr>
          </a:p>
          <a:p>
            <a:pPr algn="ctr"/>
            <a:r>
              <a:rPr lang="de-DE" sz="2400" b="1" dirty="0">
                <a:solidFill>
                  <a:schemeClr val="bg1"/>
                </a:solidFill>
              </a:rPr>
              <a:t>III. Musik des Barockzeitalters</a:t>
            </a: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r>
              <a:rPr lang="de-DE" sz="4000" b="1" dirty="0">
                <a:solidFill>
                  <a:schemeClr val="bg1"/>
                </a:solidFill>
              </a:rPr>
              <a:t>22. Ein Vogelkonzert untersuchen </a:t>
            </a:r>
          </a:p>
        </p:txBody>
      </p:sp>
    </p:spTree>
    <p:extLst>
      <p:ext uri="{BB962C8B-B14F-4D97-AF65-F5344CB8AC3E}">
        <p14:creationId xmlns:p14="http://schemas.microsoft.com/office/powerpoint/2010/main" val="11782969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Karte enthält.&#10;&#10;Automatisch generierte Beschreibung">
            <a:extLst>
              <a:ext uri="{FF2B5EF4-FFF2-40B4-BE49-F238E27FC236}">
                <a16:creationId xmlns:a16="http://schemas.microsoft.com/office/drawing/2014/main" id="{B68F3276-0696-46C8-ABDE-743A3F6543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752" y="0"/>
            <a:ext cx="7486496" cy="6858000"/>
          </a:xfrm>
          <a:prstGeom prst="rect">
            <a:avLst/>
          </a:prstGeom>
        </p:spPr>
      </p:pic>
    </p:spTree>
    <p:extLst>
      <p:ext uri="{BB962C8B-B14F-4D97-AF65-F5344CB8AC3E}">
        <p14:creationId xmlns:p14="http://schemas.microsoft.com/office/powerpoint/2010/main" val="30147440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Screenshot enthält.&#10;&#10;Automatisch generierte Beschreibung">
            <a:extLst>
              <a:ext uri="{FF2B5EF4-FFF2-40B4-BE49-F238E27FC236}">
                <a16:creationId xmlns:a16="http://schemas.microsoft.com/office/drawing/2014/main" id="{362F7559-AF5C-42EB-A1C9-2B3EB6D177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8615" y="0"/>
            <a:ext cx="4346770" cy="6858000"/>
          </a:xfrm>
          <a:prstGeom prst="rect">
            <a:avLst/>
          </a:prstGeom>
        </p:spPr>
      </p:pic>
    </p:spTree>
    <p:extLst>
      <p:ext uri="{BB962C8B-B14F-4D97-AF65-F5344CB8AC3E}">
        <p14:creationId xmlns:p14="http://schemas.microsoft.com/office/powerpoint/2010/main" val="266255832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2634E8E-8EF3-4B3F-BEE0-18245823C9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1850" y="0"/>
            <a:ext cx="4360300" cy="6858000"/>
          </a:xfrm>
          <a:prstGeom prst="rect">
            <a:avLst/>
          </a:prstGeom>
        </p:spPr>
      </p:pic>
    </p:spTree>
    <p:extLst>
      <p:ext uri="{BB962C8B-B14F-4D97-AF65-F5344CB8AC3E}">
        <p14:creationId xmlns:p14="http://schemas.microsoft.com/office/powerpoint/2010/main" val="285866715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1E8DBAC-1A20-44E5-89FC-0080564934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8594" y="0"/>
            <a:ext cx="4406811" cy="6858000"/>
          </a:xfrm>
          <a:prstGeom prst="rect">
            <a:avLst/>
          </a:prstGeom>
        </p:spPr>
      </p:pic>
    </p:spTree>
    <p:extLst>
      <p:ext uri="{BB962C8B-B14F-4D97-AF65-F5344CB8AC3E}">
        <p14:creationId xmlns:p14="http://schemas.microsoft.com/office/powerpoint/2010/main" val="8218800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1574A53-5B5C-43D2-B485-3630C628C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6670" y="0"/>
            <a:ext cx="4350660" cy="6858000"/>
          </a:xfrm>
          <a:prstGeom prst="rect">
            <a:avLst/>
          </a:prstGeom>
        </p:spPr>
      </p:pic>
    </p:spTree>
    <p:extLst>
      <p:ext uri="{BB962C8B-B14F-4D97-AF65-F5344CB8AC3E}">
        <p14:creationId xmlns:p14="http://schemas.microsoft.com/office/powerpoint/2010/main" val="109797250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76E0AED-D163-46D2-B5B5-BE256AD870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8680"/>
            <a:ext cx="9144000" cy="3209163"/>
          </a:xfrm>
          <a:prstGeom prst="rect">
            <a:avLst/>
          </a:prstGeom>
        </p:spPr>
      </p:pic>
      <p:pic>
        <p:nvPicPr>
          <p:cNvPr id="9" name="Grafik 8" descr="Ein Bild, das Screenshot, Vogel, Blume enthält.&#10;&#10;Automatisch generierte Beschreibung">
            <a:extLst>
              <a:ext uri="{FF2B5EF4-FFF2-40B4-BE49-F238E27FC236}">
                <a16:creationId xmlns:a16="http://schemas.microsoft.com/office/drawing/2014/main" id="{BBDEAC09-2806-4E71-A49F-25E1D3177F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81128"/>
            <a:ext cx="9144000" cy="1943809"/>
          </a:xfrm>
          <a:prstGeom prst="rect">
            <a:avLst/>
          </a:prstGeom>
        </p:spPr>
      </p:pic>
      <p:sp>
        <p:nvSpPr>
          <p:cNvPr id="8" name="Textfeld 7">
            <a:extLst>
              <a:ext uri="{FF2B5EF4-FFF2-40B4-BE49-F238E27FC236}">
                <a16:creationId xmlns:a16="http://schemas.microsoft.com/office/drawing/2014/main" id="{DFFECE47-0A6E-4577-B57F-FC5773C96164}"/>
              </a:ext>
            </a:extLst>
          </p:cNvPr>
          <p:cNvSpPr txBox="1"/>
          <p:nvPr/>
        </p:nvSpPr>
        <p:spPr>
          <a:xfrm>
            <a:off x="0" y="44624"/>
            <a:ext cx="2699792" cy="523220"/>
          </a:xfrm>
          <a:prstGeom prst="rect">
            <a:avLst/>
          </a:prstGeom>
          <a:noFill/>
        </p:spPr>
        <p:txBody>
          <a:bodyPr wrap="square" rtlCol="0">
            <a:spAutoFit/>
          </a:bodyPr>
          <a:lstStyle/>
          <a:p>
            <a:r>
              <a:rPr lang="de-DE" sz="2800" b="1" dirty="0">
                <a:solidFill>
                  <a:schemeClr val="bg1"/>
                </a:solidFill>
              </a:rPr>
              <a:t>BA 22-1: Lösung</a:t>
            </a:r>
          </a:p>
        </p:txBody>
      </p:sp>
      <p:sp>
        <p:nvSpPr>
          <p:cNvPr id="10" name="Textfeld 9">
            <a:extLst>
              <a:ext uri="{FF2B5EF4-FFF2-40B4-BE49-F238E27FC236}">
                <a16:creationId xmlns:a16="http://schemas.microsoft.com/office/drawing/2014/main" id="{1FD28FA7-C6EB-4C61-8A8D-E7C8424266A0}"/>
              </a:ext>
            </a:extLst>
          </p:cNvPr>
          <p:cNvSpPr txBox="1"/>
          <p:nvPr/>
        </p:nvSpPr>
        <p:spPr>
          <a:xfrm>
            <a:off x="0" y="3907875"/>
            <a:ext cx="2699792" cy="523220"/>
          </a:xfrm>
          <a:prstGeom prst="rect">
            <a:avLst/>
          </a:prstGeom>
          <a:noFill/>
        </p:spPr>
        <p:txBody>
          <a:bodyPr wrap="square" rtlCol="0">
            <a:spAutoFit/>
          </a:bodyPr>
          <a:lstStyle/>
          <a:p>
            <a:r>
              <a:rPr lang="de-DE" sz="2800" b="1" dirty="0">
                <a:solidFill>
                  <a:schemeClr val="bg1"/>
                </a:solidFill>
              </a:rPr>
              <a:t>BA 22-4: Lösung</a:t>
            </a:r>
          </a:p>
        </p:txBody>
      </p:sp>
    </p:spTree>
    <p:extLst>
      <p:ext uri="{BB962C8B-B14F-4D97-AF65-F5344CB8AC3E}">
        <p14:creationId xmlns:p14="http://schemas.microsoft.com/office/powerpoint/2010/main" val="325756608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0" y="579452"/>
            <a:ext cx="9144000" cy="3908762"/>
          </a:xfrm>
          <a:prstGeom prst="rect">
            <a:avLst/>
          </a:prstGeom>
          <a:noFill/>
        </p:spPr>
        <p:txBody>
          <a:bodyPr wrap="square" rtlCol="0">
            <a:spAutoFit/>
          </a:bodyPr>
          <a:lstStyle/>
          <a:p>
            <a:pPr algn="ctr"/>
            <a:r>
              <a:rPr lang="de-DE" sz="2400" b="1" dirty="0">
                <a:solidFill>
                  <a:schemeClr val="bg1"/>
                </a:solidFill>
              </a:rPr>
              <a:t>Werkstatt Musikgeschichte</a:t>
            </a:r>
          </a:p>
          <a:p>
            <a:pPr algn="ctr"/>
            <a:endParaRPr lang="de-DE" sz="2400" b="1" dirty="0">
              <a:solidFill>
                <a:schemeClr val="bg1"/>
              </a:solidFill>
            </a:endParaRPr>
          </a:p>
          <a:p>
            <a:pPr algn="ctr"/>
            <a:r>
              <a:rPr lang="de-DE" sz="2400" b="1" dirty="0">
                <a:solidFill>
                  <a:schemeClr val="bg1"/>
                </a:solidFill>
              </a:rPr>
              <a:t>III. Musik des Barockzeitalters</a:t>
            </a: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r>
              <a:rPr lang="de-DE" sz="4000" b="1" dirty="0">
                <a:solidFill>
                  <a:schemeClr val="bg1"/>
                </a:solidFill>
              </a:rPr>
              <a:t>23. Die Form eines Konzerts </a:t>
            </a:r>
          </a:p>
          <a:p>
            <a:pPr algn="ctr"/>
            <a:r>
              <a:rPr lang="de-DE" sz="4000" b="1" dirty="0">
                <a:solidFill>
                  <a:schemeClr val="bg1"/>
                </a:solidFill>
              </a:rPr>
              <a:t>betrachten </a:t>
            </a:r>
          </a:p>
        </p:txBody>
      </p:sp>
    </p:spTree>
    <p:extLst>
      <p:ext uri="{BB962C8B-B14F-4D97-AF65-F5344CB8AC3E}">
        <p14:creationId xmlns:p14="http://schemas.microsoft.com/office/powerpoint/2010/main" val="129391166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2410386-0C4F-460F-B5B4-5C7F959CD3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2415" y="0"/>
            <a:ext cx="4399169" cy="6858000"/>
          </a:xfrm>
          <a:prstGeom prst="rect">
            <a:avLst/>
          </a:prstGeom>
        </p:spPr>
      </p:pic>
    </p:spTree>
    <p:extLst>
      <p:ext uri="{BB962C8B-B14F-4D97-AF65-F5344CB8AC3E}">
        <p14:creationId xmlns:p14="http://schemas.microsoft.com/office/powerpoint/2010/main" val="351758134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enthält.&#10;&#10;Automatisch generierte Beschreibung">
            <a:extLst>
              <a:ext uri="{FF2B5EF4-FFF2-40B4-BE49-F238E27FC236}">
                <a16:creationId xmlns:a16="http://schemas.microsoft.com/office/drawing/2014/main" id="{121513DB-B492-456C-8D63-BC3524ADF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5339" y="0"/>
            <a:ext cx="4333322" cy="6858000"/>
          </a:xfrm>
          <a:prstGeom prst="rect">
            <a:avLst/>
          </a:prstGeom>
        </p:spPr>
      </p:pic>
    </p:spTree>
    <p:extLst>
      <p:ext uri="{BB962C8B-B14F-4D97-AF65-F5344CB8AC3E}">
        <p14:creationId xmlns:p14="http://schemas.microsoft.com/office/powerpoint/2010/main" val="4236829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83568" y="579452"/>
            <a:ext cx="7776864" cy="3293209"/>
          </a:xfrm>
          <a:prstGeom prst="rect">
            <a:avLst/>
          </a:prstGeom>
          <a:noFill/>
        </p:spPr>
        <p:txBody>
          <a:bodyPr wrap="square" rtlCol="0">
            <a:spAutoFit/>
          </a:bodyPr>
          <a:lstStyle/>
          <a:p>
            <a:pPr algn="ctr"/>
            <a:r>
              <a:rPr lang="de-DE" sz="2400" b="1" dirty="0">
                <a:solidFill>
                  <a:schemeClr val="bg1"/>
                </a:solidFill>
              </a:rPr>
              <a:t>Werkstatt Musikgeschichte</a:t>
            </a:r>
          </a:p>
          <a:p>
            <a:pPr algn="ctr"/>
            <a:endParaRPr lang="de-DE" sz="2400" b="1" dirty="0">
              <a:solidFill>
                <a:schemeClr val="bg1"/>
              </a:solidFill>
            </a:endParaRPr>
          </a:p>
          <a:p>
            <a:pPr algn="ctr"/>
            <a:r>
              <a:rPr lang="de-DE" sz="2400" b="1" dirty="0">
                <a:solidFill>
                  <a:schemeClr val="bg1"/>
                </a:solidFill>
              </a:rPr>
              <a:t>III. Musik des Barockzeitalters</a:t>
            </a: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r>
              <a:rPr lang="de-DE" sz="4000" b="1" dirty="0">
                <a:solidFill>
                  <a:schemeClr val="bg1"/>
                </a:solidFill>
              </a:rPr>
              <a:t>3. Bilder vergleichen </a:t>
            </a:r>
          </a:p>
        </p:txBody>
      </p:sp>
    </p:spTree>
    <p:extLst>
      <p:ext uri="{BB962C8B-B14F-4D97-AF65-F5344CB8AC3E}">
        <p14:creationId xmlns:p14="http://schemas.microsoft.com/office/powerpoint/2010/main" val="120086203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enthält.&#10;&#10;Automatisch generierte Beschreibung">
            <a:extLst>
              <a:ext uri="{FF2B5EF4-FFF2-40B4-BE49-F238E27FC236}">
                <a16:creationId xmlns:a16="http://schemas.microsoft.com/office/drawing/2014/main" id="{7D556E77-E3BC-4C07-9F9A-85BE924FF0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9252" y="0"/>
            <a:ext cx="4385496" cy="6858000"/>
          </a:xfrm>
          <a:prstGeom prst="rect">
            <a:avLst/>
          </a:prstGeom>
        </p:spPr>
      </p:pic>
    </p:spTree>
    <p:extLst>
      <p:ext uri="{BB962C8B-B14F-4D97-AF65-F5344CB8AC3E}">
        <p14:creationId xmlns:p14="http://schemas.microsoft.com/office/powerpoint/2010/main" val="21296068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8C0AF7F-712B-4E39-8CA6-307C4CA8C7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8895" y="0"/>
            <a:ext cx="6187601" cy="6858000"/>
          </a:xfrm>
          <a:prstGeom prst="rect">
            <a:avLst/>
          </a:prstGeom>
        </p:spPr>
      </p:pic>
      <p:sp>
        <p:nvSpPr>
          <p:cNvPr id="5" name="Textfeld 4">
            <a:extLst>
              <a:ext uri="{FF2B5EF4-FFF2-40B4-BE49-F238E27FC236}">
                <a16:creationId xmlns:a16="http://schemas.microsoft.com/office/drawing/2014/main" id="{4DAFC74D-0C06-4B04-BDDE-10DDB02E8E24}"/>
              </a:ext>
            </a:extLst>
          </p:cNvPr>
          <p:cNvSpPr txBox="1"/>
          <p:nvPr/>
        </p:nvSpPr>
        <p:spPr>
          <a:xfrm>
            <a:off x="0" y="44624"/>
            <a:ext cx="1835696" cy="954107"/>
          </a:xfrm>
          <a:prstGeom prst="rect">
            <a:avLst/>
          </a:prstGeom>
          <a:noFill/>
        </p:spPr>
        <p:txBody>
          <a:bodyPr wrap="square" rtlCol="0">
            <a:spAutoFit/>
          </a:bodyPr>
          <a:lstStyle/>
          <a:p>
            <a:r>
              <a:rPr lang="de-DE" sz="2800" b="1" dirty="0">
                <a:solidFill>
                  <a:schemeClr val="bg1"/>
                </a:solidFill>
              </a:rPr>
              <a:t>BA 23-2/3: Lösung</a:t>
            </a:r>
          </a:p>
        </p:txBody>
      </p:sp>
    </p:spTree>
    <p:extLst>
      <p:ext uri="{BB962C8B-B14F-4D97-AF65-F5344CB8AC3E}">
        <p14:creationId xmlns:p14="http://schemas.microsoft.com/office/powerpoint/2010/main" val="361901515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0FC973D-646E-4F54-808C-4B34621816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0835" y="0"/>
            <a:ext cx="6635661" cy="6858000"/>
          </a:xfrm>
          <a:prstGeom prst="rect">
            <a:avLst/>
          </a:prstGeom>
        </p:spPr>
      </p:pic>
      <p:sp>
        <p:nvSpPr>
          <p:cNvPr id="5" name="Textfeld 4">
            <a:extLst>
              <a:ext uri="{FF2B5EF4-FFF2-40B4-BE49-F238E27FC236}">
                <a16:creationId xmlns:a16="http://schemas.microsoft.com/office/drawing/2014/main" id="{8F18784E-85D7-4C43-8276-33AC9A945267}"/>
              </a:ext>
            </a:extLst>
          </p:cNvPr>
          <p:cNvSpPr txBox="1"/>
          <p:nvPr/>
        </p:nvSpPr>
        <p:spPr>
          <a:xfrm>
            <a:off x="0" y="44624"/>
            <a:ext cx="1835696" cy="954107"/>
          </a:xfrm>
          <a:prstGeom prst="rect">
            <a:avLst/>
          </a:prstGeom>
          <a:noFill/>
        </p:spPr>
        <p:txBody>
          <a:bodyPr wrap="square" rtlCol="0">
            <a:spAutoFit/>
          </a:bodyPr>
          <a:lstStyle/>
          <a:p>
            <a:r>
              <a:rPr lang="de-DE" sz="2800" b="1" dirty="0">
                <a:solidFill>
                  <a:schemeClr val="bg1"/>
                </a:solidFill>
              </a:rPr>
              <a:t>BA 23-2/3: Lösung</a:t>
            </a:r>
          </a:p>
        </p:txBody>
      </p:sp>
    </p:spTree>
    <p:extLst>
      <p:ext uri="{BB962C8B-B14F-4D97-AF65-F5344CB8AC3E}">
        <p14:creationId xmlns:p14="http://schemas.microsoft.com/office/powerpoint/2010/main" val="383572015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enthält.&#10;&#10;Automatisch generierte Beschreibung">
            <a:extLst>
              <a:ext uri="{FF2B5EF4-FFF2-40B4-BE49-F238E27FC236}">
                <a16:creationId xmlns:a16="http://schemas.microsoft.com/office/drawing/2014/main" id="{F7ECFF41-851D-4695-90E2-B2A88D9ECD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7945" y="0"/>
            <a:ext cx="6658551" cy="6858000"/>
          </a:xfrm>
          <a:prstGeom prst="rect">
            <a:avLst/>
          </a:prstGeom>
        </p:spPr>
      </p:pic>
      <p:sp>
        <p:nvSpPr>
          <p:cNvPr id="5" name="Textfeld 4">
            <a:extLst>
              <a:ext uri="{FF2B5EF4-FFF2-40B4-BE49-F238E27FC236}">
                <a16:creationId xmlns:a16="http://schemas.microsoft.com/office/drawing/2014/main" id="{4DC6D505-FB10-4FD9-B4F4-CEE7F641069B}"/>
              </a:ext>
            </a:extLst>
          </p:cNvPr>
          <p:cNvSpPr txBox="1"/>
          <p:nvPr/>
        </p:nvSpPr>
        <p:spPr>
          <a:xfrm>
            <a:off x="0" y="44624"/>
            <a:ext cx="1835696" cy="954107"/>
          </a:xfrm>
          <a:prstGeom prst="rect">
            <a:avLst/>
          </a:prstGeom>
          <a:noFill/>
        </p:spPr>
        <p:txBody>
          <a:bodyPr wrap="square" rtlCol="0">
            <a:spAutoFit/>
          </a:bodyPr>
          <a:lstStyle/>
          <a:p>
            <a:r>
              <a:rPr lang="de-DE" sz="2800" b="1" dirty="0">
                <a:solidFill>
                  <a:schemeClr val="bg1"/>
                </a:solidFill>
              </a:rPr>
              <a:t>BA 23-2/3: Lösung</a:t>
            </a:r>
          </a:p>
        </p:txBody>
      </p:sp>
    </p:spTree>
    <p:extLst>
      <p:ext uri="{BB962C8B-B14F-4D97-AF65-F5344CB8AC3E}">
        <p14:creationId xmlns:p14="http://schemas.microsoft.com/office/powerpoint/2010/main" val="235999140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C4F91A8-7890-43E8-9FEA-9552B7000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2415" y="0"/>
            <a:ext cx="4399169" cy="6858000"/>
          </a:xfrm>
          <a:prstGeom prst="rect">
            <a:avLst/>
          </a:prstGeom>
        </p:spPr>
      </p:pic>
    </p:spTree>
    <p:extLst>
      <p:ext uri="{BB962C8B-B14F-4D97-AF65-F5344CB8AC3E}">
        <p14:creationId xmlns:p14="http://schemas.microsoft.com/office/powerpoint/2010/main" val="260776275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2F11B1D-F860-48EA-8FEB-C35A0FD840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2816"/>
            <a:ext cx="9144000" cy="2261852"/>
          </a:xfrm>
          <a:prstGeom prst="rect">
            <a:avLst/>
          </a:prstGeom>
        </p:spPr>
      </p:pic>
      <p:sp>
        <p:nvSpPr>
          <p:cNvPr id="5" name="Textfeld 4">
            <a:extLst>
              <a:ext uri="{FF2B5EF4-FFF2-40B4-BE49-F238E27FC236}">
                <a16:creationId xmlns:a16="http://schemas.microsoft.com/office/drawing/2014/main" id="{8CF7436D-CEAC-4526-8BAC-AFCF0141DDAF}"/>
              </a:ext>
            </a:extLst>
          </p:cNvPr>
          <p:cNvSpPr txBox="1"/>
          <p:nvPr/>
        </p:nvSpPr>
        <p:spPr>
          <a:xfrm>
            <a:off x="0" y="44624"/>
            <a:ext cx="2987824" cy="523220"/>
          </a:xfrm>
          <a:prstGeom prst="rect">
            <a:avLst/>
          </a:prstGeom>
          <a:noFill/>
        </p:spPr>
        <p:txBody>
          <a:bodyPr wrap="square" rtlCol="0">
            <a:spAutoFit/>
          </a:bodyPr>
          <a:lstStyle/>
          <a:p>
            <a:r>
              <a:rPr lang="de-DE" sz="2800" b="1" dirty="0">
                <a:solidFill>
                  <a:schemeClr val="bg1"/>
                </a:solidFill>
              </a:rPr>
              <a:t>BA 23-4: Lösung</a:t>
            </a:r>
          </a:p>
        </p:txBody>
      </p:sp>
    </p:spTree>
    <p:extLst>
      <p:ext uri="{BB962C8B-B14F-4D97-AF65-F5344CB8AC3E}">
        <p14:creationId xmlns:p14="http://schemas.microsoft.com/office/powerpoint/2010/main" val="185170330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83568" y="579452"/>
            <a:ext cx="7776864" cy="3908762"/>
          </a:xfrm>
          <a:prstGeom prst="rect">
            <a:avLst/>
          </a:prstGeom>
          <a:noFill/>
        </p:spPr>
        <p:txBody>
          <a:bodyPr wrap="square" rtlCol="0">
            <a:spAutoFit/>
          </a:bodyPr>
          <a:lstStyle/>
          <a:p>
            <a:pPr algn="ctr"/>
            <a:r>
              <a:rPr lang="de-DE" sz="2400" b="1" dirty="0">
                <a:solidFill>
                  <a:schemeClr val="bg1"/>
                </a:solidFill>
              </a:rPr>
              <a:t>Werkstatt Musikgeschichte</a:t>
            </a:r>
          </a:p>
          <a:p>
            <a:pPr algn="ctr"/>
            <a:endParaRPr lang="de-DE" sz="2400" b="1" dirty="0">
              <a:solidFill>
                <a:schemeClr val="bg1"/>
              </a:solidFill>
            </a:endParaRPr>
          </a:p>
          <a:p>
            <a:pPr algn="ctr"/>
            <a:r>
              <a:rPr lang="de-DE" sz="2400" b="1" dirty="0">
                <a:solidFill>
                  <a:schemeClr val="bg1"/>
                </a:solidFill>
              </a:rPr>
              <a:t>III. Musik des Barockzeitalters</a:t>
            </a: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r>
              <a:rPr lang="de-DE" sz="4000" b="1" dirty="0">
                <a:solidFill>
                  <a:schemeClr val="bg1"/>
                </a:solidFill>
              </a:rPr>
              <a:t>24. Einen barocken Garten gestalten </a:t>
            </a:r>
          </a:p>
        </p:txBody>
      </p:sp>
    </p:spTree>
    <p:extLst>
      <p:ext uri="{BB962C8B-B14F-4D97-AF65-F5344CB8AC3E}">
        <p14:creationId xmlns:p14="http://schemas.microsoft.com/office/powerpoint/2010/main" val="204556840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250E427-71E1-4502-93AA-7B6CE8F4AE5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802" y="0"/>
            <a:ext cx="8124395" cy="6093296"/>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7C5918D3-05BF-4405-AED3-341CE561BCC4}"/>
              </a:ext>
            </a:extLst>
          </p:cNvPr>
          <p:cNvSpPr txBox="1"/>
          <p:nvPr/>
        </p:nvSpPr>
        <p:spPr>
          <a:xfrm>
            <a:off x="430575" y="6093296"/>
            <a:ext cx="5365561" cy="677108"/>
          </a:xfrm>
          <a:prstGeom prst="rect">
            <a:avLst/>
          </a:prstGeom>
          <a:noFill/>
        </p:spPr>
        <p:txBody>
          <a:bodyPr wrap="square" rtlCol="0">
            <a:spAutoFit/>
          </a:bodyPr>
          <a:lstStyle/>
          <a:p>
            <a:r>
              <a:rPr lang="de-DE" sz="2400" b="1" dirty="0">
                <a:solidFill>
                  <a:schemeClr val="bg1"/>
                </a:solidFill>
              </a:rPr>
              <a:t>Schloss Versailles (2013)</a:t>
            </a:r>
          </a:p>
          <a:p>
            <a:r>
              <a:rPr lang="de-DE" sz="1400" dirty="0">
                <a:solidFill>
                  <a:schemeClr val="bg1"/>
                </a:solidFill>
              </a:rPr>
              <a:t>Foto: </a:t>
            </a:r>
            <a:r>
              <a:rPr lang="de-DE" sz="1400" dirty="0">
                <a:solidFill>
                  <a:schemeClr val="bg1"/>
                </a:solidFill>
                <a:hlinkClick r:id="rId3">
                  <a:extLst>
                    <a:ext uri="{A12FA001-AC4F-418D-AE19-62706E023703}">
                      <ahyp:hlinkClr xmlns:ahyp="http://schemas.microsoft.com/office/drawing/2018/hyperlinkcolor" val="tx"/>
                    </a:ext>
                  </a:extLst>
                </a:hlinkClick>
              </a:rPr>
              <a:t>ToucanWings</a:t>
            </a:r>
            <a:r>
              <a:rPr lang="de-DE" sz="1400" dirty="0">
                <a:solidFill>
                  <a:schemeClr val="bg1"/>
                </a:solidFill>
              </a:rPr>
              <a:t>, </a:t>
            </a:r>
            <a:r>
              <a:rPr lang="de-DE" sz="1400" dirty="0">
                <a:solidFill>
                  <a:schemeClr val="bg1"/>
                </a:solidFill>
                <a:hlinkClick r:id="rId4">
                  <a:extLst>
                    <a:ext uri="{A12FA001-AC4F-418D-AE19-62706E023703}">
                      <ahyp:hlinkClr xmlns:ahyp="http://schemas.microsoft.com/office/drawing/2018/hyperlinkcolor" val="tx"/>
                    </a:ext>
                  </a:extLst>
                </a:hlinkClick>
              </a:rPr>
              <a:t>CC BY-SA 3.0</a:t>
            </a:r>
            <a:r>
              <a:rPr lang="de-DE" sz="1400" dirty="0">
                <a:solidFill>
                  <a:schemeClr val="bg1"/>
                </a:solidFill>
              </a:rPr>
              <a:t>, via Wikimedia Commons</a:t>
            </a:r>
          </a:p>
        </p:txBody>
      </p:sp>
    </p:spTree>
    <p:extLst>
      <p:ext uri="{BB962C8B-B14F-4D97-AF65-F5344CB8AC3E}">
        <p14:creationId xmlns:p14="http://schemas.microsoft.com/office/powerpoint/2010/main" val="321469488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6180C05B-F961-4276-8596-A721F45ADA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68412"/>
            <a:ext cx="9144000" cy="4321175"/>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B9894371-13D0-487B-932F-47AAAC8C6D7A}"/>
              </a:ext>
            </a:extLst>
          </p:cNvPr>
          <p:cNvSpPr txBox="1"/>
          <p:nvPr/>
        </p:nvSpPr>
        <p:spPr>
          <a:xfrm>
            <a:off x="-1473" y="6093296"/>
            <a:ext cx="7093753" cy="677108"/>
          </a:xfrm>
          <a:prstGeom prst="rect">
            <a:avLst/>
          </a:prstGeom>
          <a:noFill/>
        </p:spPr>
        <p:txBody>
          <a:bodyPr wrap="square" rtlCol="0">
            <a:spAutoFit/>
          </a:bodyPr>
          <a:lstStyle/>
          <a:p>
            <a:r>
              <a:rPr lang="de-DE" sz="2400" b="1" dirty="0">
                <a:solidFill>
                  <a:schemeClr val="bg1"/>
                </a:solidFill>
              </a:rPr>
              <a:t>Schloss Versailles, Marmorhof und Königshof (2012)</a:t>
            </a:r>
          </a:p>
          <a:p>
            <a:r>
              <a:rPr lang="de-DE" sz="1400" dirty="0">
                <a:solidFill>
                  <a:schemeClr val="bg1"/>
                </a:solidFill>
              </a:rPr>
              <a:t>Foto: </a:t>
            </a:r>
            <a:r>
              <a:rPr lang="de-DE" sz="1400" dirty="0">
                <a:solidFill>
                  <a:schemeClr val="bg1"/>
                </a:solidFill>
                <a:hlinkClick r:id="rId3">
                  <a:extLst>
                    <a:ext uri="{A12FA001-AC4F-418D-AE19-62706E023703}">
                      <ahyp:hlinkClr xmlns:ahyp="http://schemas.microsoft.com/office/drawing/2018/hyperlinkcolor" val="tx"/>
                    </a:ext>
                  </a:extLst>
                </a:hlinkClick>
              </a:rPr>
              <a:t>Michael </a:t>
            </a:r>
            <a:r>
              <a:rPr lang="de-DE" sz="1400" dirty="0" err="1">
                <a:solidFill>
                  <a:schemeClr val="bg1"/>
                </a:solidFill>
                <a:hlinkClick r:id="rId3">
                  <a:extLst>
                    <a:ext uri="{A12FA001-AC4F-418D-AE19-62706E023703}">
                      <ahyp:hlinkClr xmlns:ahyp="http://schemas.microsoft.com/office/drawing/2018/hyperlinkcolor" val="tx"/>
                    </a:ext>
                  </a:extLst>
                </a:hlinkClick>
              </a:rPr>
              <a:t>Osmenda</a:t>
            </a:r>
            <a:r>
              <a:rPr lang="de-DE" sz="1400" dirty="0">
                <a:solidFill>
                  <a:schemeClr val="bg1"/>
                </a:solidFill>
              </a:rPr>
              <a:t>, </a:t>
            </a:r>
            <a:r>
              <a:rPr lang="de-DE" sz="1400" dirty="0">
                <a:solidFill>
                  <a:schemeClr val="bg1"/>
                </a:solidFill>
                <a:hlinkClick r:id="rId4">
                  <a:extLst>
                    <a:ext uri="{A12FA001-AC4F-418D-AE19-62706E023703}">
                      <ahyp:hlinkClr xmlns:ahyp="http://schemas.microsoft.com/office/drawing/2018/hyperlinkcolor" val="tx"/>
                    </a:ext>
                  </a:extLst>
                </a:hlinkClick>
              </a:rPr>
              <a:t>CC BY 2.0</a:t>
            </a:r>
            <a:r>
              <a:rPr lang="de-DE" sz="1400" dirty="0">
                <a:solidFill>
                  <a:schemeClr val="bg1"/>
                </a:solidFill>
              </a:rPr>
              <a:t>, via Wikimedia Commons</a:t>
            </a:r>
          </a:p>
        </p:txBody>
      </p:sp>
    </p:spTree>
    <p:extLst>
      <p:ext uri="{BB962C8B-B14F-4D97-AF65-F5344CB8AC3E}">
        <p14:creationId xmlns:p14="http://schemas.microsoft.com/office/powerpoint/2010/main" val="147742000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FC56886-E108-4A2E-A6D1-F982C6A8EC26}"/>
              </a:ext>
            </a:extLst>
          </p:cNvPr>
          <p:cNvSpPr txBox="1"/>
          <p:nvPr/>
        </p:nvSpPr>
        <p:spPr>
          <a:xfrm>
            <a:off x="-1473" y="6093296"/>
            <a:ext cx="7093753" cy="677108"/>
          </a:xfrm>
          <a:prstGeom prst="rect">
            <a:avLst/>
          </a:prstGeom>
          <a:noFill/>
        </p:spPr>
        <p:txBody>
          <a:bodyPr wrap="square" rtlCol="0">
            <a:spAutoFit/>
          </a:bodyPr>
          <a:lstStyle/>
          <a:p>
            <a:r>
              <a:rPr lang="de-DE" sz="2400" b="1" dirty="0">
                <a:solidFill>
                  <a:schemeClr val="bg1"/>
                </a:solidFill>
              </a:rPr>
              <a:t>Schloss Versailles, Stadtseitige Fassaden (2005)</a:t>
            </a:r>
          </a:p>
          <a:p>
            <a:r>
              <a:rPr lang="de-DE" sz="1400" dirty="0">
                <a:solidFill>
                  <a:schemeClr val="bg1"/>
                </a:solidFill>
              </a:rPr>
              <a:t>Foto: </a:t>
            </a:r>
            <a:r>
              <a:rPr lang="de-DE" sz="1400" dirty="0">
                <a:solidFill>
                  <a:schemeClr val="bg1"/>
                </a:solidFill>
                <a:hlinkClick r:id="rId2">
                  <a:extLst>
                    <a:ext uri="{A12FA001-AC4F-418D-AE19-62706E023703}">
                      <ahyp:hlinkClr xmlns:ahyp="http://schemas.microsoft.com/office/drawing/2018/hyperlinkcolor" val="tx"/>
                    </a:ext>
                  </a:extLst>
                </a:hlinkClick>
              </a:rPr>
              <a:t>Deror Avi</a:t>
            </a:r>
            <a:r>
              <a:rPr lang="de-DE" sz="1400" dirty="0">
                <a:solidFill>
                  <a:schemeClr val="bg1"/>
                </a:solidFill>
              </a:rPr>
              <a:t>, via Wikimedia Commons</a:t>
            </a:r>
          </a:p>
        </p:txBody>
      </p:sp>
      <p:pic>
        <p:nvPicPr>
          <p:cNvPr id="16388" name="Picture 4">
            <a:extLst>
              <a:ext uri="{FF2B5EF4-FFF2-40B4-BE49-F238E27FC236}">
                <a16:creationId xmlns:a16="http://schemas.microsoft.com/office/drawing/2014/main" id="{C1EAD9F6-B8FB-4ADD-B67C-2F3F43D84B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54956"/>
            <a:ext cx="9144000" cy="3748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375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Screenshot enthält.&#10;&#10;Automatisch generierte Beschreibung">
            <a:extLst>
              <a:ext uri="{FF2B5EF4-FFF2-40B4-BE49-F238E27FC236}">
                <a16:creationId xmlns:a16="http://schemas.microsoft.com/office/drawing/2014/main" id="{C6AB58B9-1D79-4DBF-95EA-01C17FDAD0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6046" y="0"/>
            <a:ext cx="4371908" cy="6858000"/>
          </a:xfrm>
          <a:prstGeom prst="rect">
            <a:avLst/>
          </a:prstGeom>
        </p:spPr>
      </p:pic>
    </p:spTree>
    <p:extLst>
      <p:ext uri="{BB962C8B-B14F-4D97-AF65-F5344CB8AC3E}">
        <p14:creationId xmlns:p14="http://schemas.microsoft.com/office/powerpoint/2010/main" val="192539308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69CE6A5C-5B15-437F-BEBC-E1F68C62BB6C}"/>
              </a:ext>
            </a:extLst>
          </p:cNvPr>
          <p:cNvSpPr txBox="1"/>
          <p:nvPr/>
        </p:nvSpPr>
        <p:spPr>
          <a:xfrm>
            <a:off x="-1473" y="6093296"/>
            <a:ext cx="7597809" cy="677108"/>
          </a:xfrm>
          <a:prstGeom prst="rect">
            <a:avLst/>
          </a:prstGeom>
          <a:noFill/>
        </p:spPr>
        <p:txBody>
          <a:bodyPr wrap="square" rtlCol="0">
            <a:spAutoFit/>
          </a:bodyPr>
          <a:lstStyle/>
          <a:p>
            <a:r>
              <a:rPr lang="de-DE" sz="2400" b="1" dirty="0">
                <a:solidFill>
                  <a:schemeClr val="bg1"/>
                </a:solidFill>
              </a:rPr>
              <a:t>Schloss Versailles mit Parkanlagen im Hintergrund (2014)</a:t>
            </a:r>
          </a:p>
          <a:p>
            <a:r>
              <a:rPr lang="de-DE" sz="1400" dirty="0">
                <a:solidFill>
                  <a:schemeClr val="bg1"/>
                </a:solidFill>
              </a:rPr>
              <a:t>Foto: </a:t>
            </a:r>
            <a:r>
              <a:rPr lang="de-DE" sz="1400" dirty="0">
                <a:solidFill>
                  <a:schemeClr val="bg1"/>
                </a:solidFill>
                <a:hlinkClick r:id="rId2">
                  <a:extLst>
                    <a:ext uri="{A12FA001-AC4F-418D-AE19-62706E023703}">
                      <ahyp:hlinkClr xmlns:ahyp="http://schemas.microsoft.com/office/drawing/2018/hyperlinkcolor" val="tx"/>
                    </a:ext>
                  </a:extLst>
                </a:hlinkClick>
              </a:rPr>
              <a:t>ToucanWings</a:t>
            </a:r>
            <a:r>
              <a:rPr lang="de-DE" sz="1400" dirty="0">
                <a:solidFill>
                  <a:schemeClr val="bg1"/>
                </a:solidFill>
              </a:rPr>
              <a:t>, </a:t>
            </a:r>
            <a:r>
              <a:rPr lang="de-DE" sz="1400" dirty="0">
                <a:solidFill>
                  <a:schemeClr val="bg1"/>
                </a:solidFill>
                <a:hlinkClick r:id="rId3">
                  <a:extLst>
                    <a:ext uri="{A12FA001-AC4F-418D-AE19-62706E023703}">
                      <ahyp:hlinkClr xmlns:ahyp="http://schemas.microsoft.com/office/drawing/2018/hyperlinkcolor" val="tx"/>
                    </a:ext>
                  </a:extLst>
                </a:hlinkClick>
              </a:rPr>
              <a:t>CC BY-SA 3.0</a:t>
            </a:r>
            <a:r>
              <a:rPr lang="de-DE" sz="1400" dirty="0">
                <a:solidFill>
                  <a:schemeClr val="bg1"/>
                </a:solidFill>
              </a:rPr>
              <a:t>, via Wikimedia Commons</a:t>
            </a:r>
          </a:p>
        </p:txBody>
      </p:sp>
      <p:pic>
        <p:nvPicPr>
          <p:cNvPr id="15362" name="Picture 2">
            <a:extLst>
              <a:ext uri="{FF2B5EF4-FFF2-40B4-BE49-F238E27FC236}">
                <a16:creationId xmlns:a16="http://schemas.microsoft.com/office/drawing/2014/main" id="{390A5156-D768-4567-B00B-F5DFB76A65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075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207563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6DB47A1D-B258-40F2-8671-FD053632E16F}"/>
              </a:ext>
            </a:extLst>
          </p:cNvPr>
          <p:cNvSpPr txBox="1"/>
          <p:nvPr/>
        </p:nvSpPr>
        <p:spPr>
          <a:xfrm>
            <a:off x="7020272" y="980728"/>
            <a:ext cx="2088232" cy="3693319"/>
          </a:xfrm>
          <a:prstGeom prst="rect">
            <a:avLst/>
          </a:prstGeom>
          <a:noFill/>
        </p:spPr>
        <p:txBody>
          <a:bodyPr wrap="square" rtlCol="0">
            <a:spAutoFit/>
          </a:bodyPr>
          <a:lstStyle/>
          <a:p>
            <a:r>
              <a:rPr lang="de-DE" sz="2400" b="1" dirty="0">
                <a:solidFill>
                  <a:schemeClr val="bg1"/>
                </a:solidFill>
              </a:rPr>
              <a:t>Schloss Versailles</a:t>
            </a:r>
          </a:p>
          <a:p>
            <a:endParaRPr lang="de-DE" sz="2400" b="1" dirty="0">
              <a:solidFill>
                <a:schemeClr val="bg1"/>
              </a:solidFill>
            </a:endParaRPr>
          </a:p>
          <a:p>
            <a:r>
              <a:rPr lang="de-DE" sz="2400" b="1" dirty="0">
                <a:solidFill>
                  <a:schemeClr val="bg1"/>
                </a:solidFill>
              </a:rPr>
              <a:t>Salon de </a:t>
            </a:r>
            <a:r>
              <a:rPr lang="de-DE" sz="2400" b="1" dirty="0" err="1">
                <a:solidFill>
                  <a:schemeClr val="bg1"/>
                </a:solidFill>
              </a:rPr>
              <a:t>Vénus</a:t>
            </a:r>
            <a:r>
              <a:rPr lang="de-DE" sz="2400" b="1" dirty="0">
                <a:solidFill>
                  <a:schemeClr val="bg1"/>
                </a:solidFill>
              </a:rPr>
              <a:t> im Appartement du Roi</a:t>
            </a:r>
          </a:p>
          <a:p>
            <a:endParaRPr lang="de-DE" sz="2400" b="1" dirty="0">
              <a:solidFill>
                <a:schemeClr val="bg1"/>
              </a:solidFill>
            </a:endParaRPr>
          </a:p>
          <a:p>
            <a:r>
              <a:rPr lang="de-DE" sz="1400" dirty="0">
                <a:solidFill>
                  <a:schemeClr val="bg1"/>
                </a:solidFill>
              </a:rPr>
              <a:t>Foto: </a:t>
            </a:r>
            <a:r>
              <a:rPr lang="de-DE" sz="1400" dirty="0">
                <a:solidFill>
                  <a:schemeClr val="bg1"/>
                </a:solidFill>
                <a:hlinkClick r:id="rId2">
                  <a:extLst>
                    <a:ext uri="{A12FA001-AC4F-418D-AE19-62706E023703}">
                      <ahyp:hlinkClr xmlns:ahyp="http://schemas.microsoft.com/office/drawing/2018/hyperlinkcolor" val="tx"/>
                    </a:ext>
                  </a:extLst>
                </a:hlinkClick>
              </a:rPr>
              <a:t>René-Antoine </a:t>
            </a:r>
            <a:r>
              <a:rPr lang="de-DE" sz="1400" dirty="0" err="1">
                <a:solidFill>
                  <a:schemeClr val="bg1"/>
                </a:solidFill>
                <a:hlinkClick r:id="rId2">
                  <a:extLst>
                    <a:ext uri="{A12FA001-AC4F-418D-AE19-62706E023703}">
                      <ahyp:hlinkClr xmlns:ahyp="http://schemas.microsoft.com/office/drawing/2018/hyperlinkcolor" val="tx"/>
                    </a:ext>
                  </a:extLst>
                </a:hlinkClick>
              </a:rPr>
              <a:t>Houasse</a:t>
            </a:r>
            <a:r>
              <a:rPr lang="de-DE" sz="1400" dirty="0">
                <a:solidFill>
                  <a:schemeClr val="bg1"/>
                </a:solidFill>
              </a:rPr>
              <a:t>, via Wikimedia Commons</a:t>
            </a:r>
          </a:p>
        </p:txBody>
      </p:sp>
      <p:pic>
        <p:nvPicPr>
          <p:cNvPr id="17412" name="Picture 4">
            <a:extLst>
              <a:ext uri="{FF2B5EF4-FFF2-40B4-BE49-F238E27FC236}">
                <a16:creationId xmlns:a16="http://schemas.microsoft.com/office/drawing/2014/main" id="{C7443070-CD62-4FE0-967D-64FFCF4924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8"/>
            <a:ext cx="69294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72373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3E45063D-8865-45B6-B215-E53B57E96E19}"/>
              </a:ext>
            </a:extLst>
          </p:cNvPr>
          <p:cNvSpPr txBox="1"/>
          <p:nvPr/>
        </p:nvSpPr>
        <p:spPr>
          <a:xfrm>
            <a:off x="5508103" y="980728"/>
            <a:ext cx="3323358" cy="2000548"/>
          </a:xfrm>
          <a:prstGeom prst="rect">
            <a:avLst/>
          </a:prstGeom>
          <a:noFill/>
        </p:spPr>
        <p:txBody>
          <a:bodyPr wrap="square" rtlCol="0">
            <a:spAutoFit/>
          </a:bodyPr>
          <a:lstStyle/>
          <a:p>
            <a:r>
              <a:rPr lang="de-DE" sz="2400" b="1" dirty="0">
                <a:solidFill>
                  <a:schemeClr val="bg1"/>
                </a:solidFill>
              </a:rPr>
              <a:t>Schloss Versailles</a:t>
            </a:r>
          </a:p>
          <a:p>
            <a:endParaRPr lang="de-DE" sz="2400" b="1" dirty="0">
              <a:solidFill>
                <a:schemeClr val="bg1"/>
              </a:solidFill>
            </a:endParaRPr>
          </a:p>
          <a:p>
            <a:r>
              <a:rPr lang="de-DE" sz="2400" b="1" dirty="0">
                <a:solidFill>
                  <a:schemeClr val="bg1"/>
                </a:solidFill>
              </a:rPr>
              <a:t>Bett des Königs</a:t>
            </a:r>
          </a:p>
          <a:p>
            <a:endParaRPr lang="de-DE" sz="2400" b="1" dirty="0">
              <a:solidFill>
                <a:schemeClr val="bg1"/>
              </a:solidFill>
            </a:endParaRPr>
          </a:p>
          <a:p>
            <a:r>
              <a:rPr lang="de-DE" sz="1400" dirty="0">
                <a:solidFill>
                  <a:schemeClr val="bg1"/>
                </a:solidFill>
              </a:rPr>
              <a:t>Foto: </a:t>
            </a:r>
            <a:r>
              <a:rPr lang="de-DE" sz="1400" dirty="0">
                <a:solidFill>
                  <a:schemeClr val="bg1"/>
                </a:solidFill>
                <a:hlinkClick r:id="rId2">
                  <a:extLst>
                    <a:ext uri="{A12FA001-AC4F-418D-AE19-62706E023703}">
                      <ahyp:hlinkClr xmlns:ahyp="http://schemas.microsoft.com/office/drawing/2018/hyperlinkcolor" val="tx"/>
                    </a:ext>
                  </a:extLst>
                </a:hlinkClick>
              </a:rPr>
              <a:t>Simdaperce</a:t>
            </a:r>
            <a:r>
              <a:rPr lang="de-DE" sz="1400" dirty="0">
                <a:solidFill>
                  <a:schemeClr val="bg1"/>
                </a:solidFill>
              </a:rPr>
              <a:t>, </a:t>
            </a:r>
            <a:r>
              <a:rPr lang="de-DE" sz="1400" dirty="0">
                <a:solidFill>
                  <a:schemeClr val="bg1"/>
                </a:solidFill>
                <a:hlinkClick r:id="rId3">
                  <a:extLst>
                    <a:ext uri="{A12FA001-AC4F-418D-AE19-62706E023703}">
                      <ahyp:hlinkClr xmlns:ahyp="http://schemas.microsoft.com/office/drawing/2018/hyperlinkcolor" val="tx"/>
                    </a:ext>
                  </a:extLst>
                </a:hlinkClick>
              </a:rPr>
              <a:t>CC BY-SA 3.0</a:t>
            </a:r>
            <a:r>
              <a:rPr lang="de-DE" sz="1400" dirty="0">
                <a:solidFill>
                  <a:schemeClr val="bg1"/>
                </a:solidFill>
              </a:rPr>
              <a:t>, </a:t>
            </a:r>
            <a:br>
              <a:rPr lang="de-DE" sz="1400" dirty="0">
                <a:solidFill>
                  <a:schemeClr val="bg1"/>
                </a:solidFill>
              </a:rPr>
            </a:br>
            <a:r>
              <a:rPr lang="de-DE" sz="1400" dirty="0">
                <a:solidFill>
                  <a:schemeClr val="bg1"/>
                </a:solidFill>
              </a:rPr>
              <a:t>via Wikimedia Commons</a:t>
            </a:r>
          </a:p>
        </p:txBody>
      </p:sp>
      <p:pic>
        <p:nvPicPr>
          <p:cNvPr id="18434" name="Picture 2">
            <a:extLst>
              <a:ext uri="{FF2B5EF4-FFF2-40B4-BE49-F238E27FC236}">
                <a16:creationId xmlns:a16="http://schemas.microsoft.com/office/drawing/2014/main" id="{04CFBB77-FA41-45FB-BDCF-709DACCA40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539" y="0"/>
            <a:ext cx="48355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40960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7925AF2-72B5-4374-8657-8421356EB476}"/>
              </a:ext>
            </a:extLst>
          </p:cNvPr>
          <p:cNvSpPr txBox="1"/>
          <p:nvPr/>
        </p:nvSpPr>
        <p:spPr>
          <a:xfrm>
            <a:off x="-1473" y="6093296"/>
            <a:ext cx="7885841" cy="677108"/>
          </a:xfrm>
          <a:prstGeom prst="rect">
            <a:avLst/>
          </a:prstGeom>
          <a:noFill/>
        </p:spPr>
        <p:txBody>
          <a:bodyPr wrap="square" rtlCol="0">
            <a:spAutoFit/>
          </a:bodyPr>
          <a:lstStyle/>
          <a:p>
            <a:r>
              <a:rPr lang="de-DE" sz="2400" b="1" dirty="0">
                <a:solidFill>
                  <a:schemeClr val="bg1"/>
                </a:solidFill>
              </a:rPr>
              <a:t>Schloss Versailles mit Parkanlagen, Gesamtplan von 1746</a:t>
            </a:r>
          </a:p>
          <a:p>
            <a:r>
              <a:rPr lang="de-DE" sz="1400" dirty="0">
                <a:solidFill>
                  <a:schemeClr val="bg1"/>
                </a:solidFill>
              </a:rPr>
              <a:t>Jean </a:t>
            </a:r>
            <a:r>
              <a:rPr lang="de-DE" sz="1400" dirty="0" err="1">
                <a:solidFill>
                  <a:schemeClr val="bg1"/>
                </a:solidFill>
              </a:rPr>
              <a:t>Delagrive</a:t>
            </a:r>
            <a:r>
              <a:rPr lang="de-DE" sz="1400" dirty="0">
                <a:solidFill>
                  <a:schemeClr val="bg1"/>
                </a:solidFill>
              </a:rPr>
              <a:t> (1689-1757)</a:t>
            </a:r>
          </a:p>
        </p:txBody>
      </p:sp>
      <p:pic>
        <p:nvPicPr>
          <p:cNvPr id="14338" name="Picture 2">
            <a:extLst>
              <a:ext uri="{FF2B5EF4-FFF2-40B4-BE49-F238E27FC236}">
                <a16:creationId xmlns:a16="http://schemas.microsoft.com/office/drawing/2014/main" id="{FBA8E3B0-53D1-4E88-A3AE-4A687D25F2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03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52247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5A672045-5C54-4CFF-B3D8-C73C2A104ED6}"/>
              </a:ext>
            </a:extLst>
          </p:cNvPr>
          <p:cNvSpPr txBox="1"/>
          <p:nvPr/>
        </p:nvSpPr>
        <p:spPr>
          <a:xfrm>
            <a:off x="418383" y="6093296"/>
            <a:ext cx="7093753" cy="677108"/>
          </a:xfrm>
          <a:prstGeom prst="rect">
            <a:avLst/>
          </a:prstGeom>
          <a:noFill/>
        </p:spPr>
        <p:txBody>
          <a:bodyPr wrap="square" rtlCol="0">
            <a:spAutoFit/>
          </a:bodyPr>
          <a:lstStyle/>
          <a:p>
            <a:r>
              <a:rPr lang="de-DE" sz="2400" b="1" dirty="0">
                <a:solidFill>
                  <a:schemeClr val="bg1"/>
                </a:solidFill>
              </a:rPr>
              <a:t>Versailles, Schlosspark, Detailaufnahme (2008)</a:t>
            </a:r>
          </a:p>
          <a:p>
            <a:r>
              <a:rPr lang="de-DE" sz="1400" dirty="0">
                <a:solidFill>
                  <a:schemeClr val="bg1"/>
                </a:solidFill>
              </a:rPr>
              <a:t>Foto: </a:t>
            </a:r>
            <a:r>
              <a:rPr lang="de-DE" sz="1400" dirty="0">
                <a:solidFill>
                  <a:schemeClr val="bg1"/>
                </a:solidFill>
                <a:hlinkClick r:id="rId2">
                  <a:extLst>
                    <a:ext uri="{A12FA001-AC4F-418D-AE19-62706E023703}">
                      <ahyp:hlinkClr xmlns:ahyp="http://schemas.microsoft.com/office/drawing/2018/hyperlinkcolor" val="tx"/>
                    </a:ext>
                  </a:extLst>
                </a:hlinkClick>
              </a:rPr>
              <a:t>Simdaperce</a:t>
            </a:r>
            <a:r>
              <a:rPr lang="de-DE" sz="1400" dirty="0">
                <a:solidFill>
                  <a:schemeClr val="bg1"/>
                </a:solidFill>
              </a:rPr>
              <a:t>, </a:t>
            </a:r>
            <a:r>
              <a:rPr lang="de-DE" sz="1400" dirty="0">
                <a:solidFill>
                  <a:schemeClr val="bg1"/>
                </a:solidFill>
                <a:hlinkClick r:id="rId3">
                  <a:extLst>
                    <a:ext uri="{A12FA001-AC4F-418D-AE19-62706E023703}">
                      <ahyp:hlinkClr xmlns:ahyp="http://schemas.microsoft.com/office/drawing/2018/hyperlinkcolor" val="tx"/>
                    </a:ext>
                  </a:extLst>
                </a:hlinkClick>
              </a:rPr>
              <a:t>CC BY-SA 3.0</a:t>
            </a:r>
            <a:r>
              <a:rPr lang="de-DE" sz="1400" dirty="0">
                <a:solidFill>
                  <a:schemeClr val="bg1"/>
                </a:solidFill>
              </a:rPr>
              <a:t>, via Wikimedia Commons</a:t>
            </a:r>
          </a:p>
        </p:txBody>
      </p:sp>
      <p:pic>
        <p:nvPicPr>
          <p:cNvPr id="13314" name="Picture 2">
            <a:extLst>
              <a:ext uri="{FF2B5EF4-FFF2-40B4-BE49-F238E27FC236}">
                <a16:creationId xmlns:a16="http://schemas.microsoft.com/office/drawing/2014/main" id="{8A20F195-0A31-48DA-A840-FF22D958D2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738" y="0"/>
            <a:ext cx="8118524" cy="6093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14910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55587ABF-CD5B-4EF5-B3B9-390E31AE9DAE}"/>
              </a:ext>
            </a:extLst>
          </p:cNvPr>
          <p:cNvSpPr txBox="1"/>
          <p:nvPr/>
        </p:nvSpPr>
        <p:spPr>
          <a:xfrm>
            <a:off x="-1473" y="6093296"/>
            <a:ext cx="7093753" cy="677108"/>
          </a:xfrm>
          <a:prstGeom prst="rect">
            <a:avLst/>
          </a:prstGeom>
          <a:noFill/>
        </p:spPr>
        <p:txBody>
          <a:bodyPr wrap="square" rtlCol="0">
            <a:spAutoFit/>
          </a:bodyPr>
          <a:lstStyle/>
          <a:p>
            <a:r>
              <a:rPr lang="de-DE" sz="2400" b="1" dirty="0">
                <a:solidFill>
                  <a:schemeClr val="bg1"/>
                </a:solidFill>
              </a:rPr>
              <a:t>Schloss Versailles, Spiegelsaal (2011)</a:t>
            </a:r>
          </a:p>
          <a:p>
            <a:r>
              <a:rPr lang="de-DE" sz="1400" dirty="0">
                <a:solidFill>
                  <a:schemeClr val="bg1"/>
                </a:solidFill>
              </a:rPr>
              <a:t>Foto: </a:t>
            </a:r>
            <a:r>
              <a:rPr lang="de-DE" sz="1400" dirty="0">
                <a:solidFill>
                  <a:schemeClr val="bg1"/>
                </a:solidFill>
                <a:hlinkClick r:id="rId2">
                  <a:extLst>
                    <a:ext uri="{A12FA001-AC4F-418D-AE19-62706E023703}">
                      <ahyp:hlinkClr xmlns:ahyp="http://schemas.microsoft.com/office/drawing/2018/hyperlinkcolor" val="tx"/>
                    </a:ext>
                  </a:extLst>
                </a:hlinkClick>
              </a:rPr>
              <a:t>Myrabella</a:t>
            </a:r>
            <a:r>
              <a:rPr lang="de-DE" sz="1400" dirty="0">
                <a:solidFill>
                  <a:schemeClr val="bg1"/>
                </a:solidFill>
              </a:rPr>
              <a:t>, </a:t>
            </a:r>
            <a:r>
              <a:rPr lang="de-DE" sz="1400" dirty="0">
                <a:solidFill>
                  <a:schemeClr val="bg1"/>
                </a:solidFill>
                <a:hlinkClick r:id="rId3">
                  <a:extLst>
                    <a:ext uri="{A12FA001-AC4F-418D-AE19-62706E023703}">
                      <ahyp:hlinkClr xmlns:ahyp="http://schemas.microsoft.com/office/drawing/2018/hyperlinkcolor" val="tx"/>
                    </a:ext>
                  </a:extLst>
                </a:hlinkClick>
              </a:rPr>
              <a:t>CC BY-SA 3.0</a:t>
            </a:r>
            <a:r>
              <a:rPr lang="de-DE" sz="1400" dirty="0">
                <a:solidFill>
                  <a:schemeClr val="bg1"/>
                </a:solidFill>
              </a:rPr>
              <a:t>, via Wikimedia Commons</a:t>
            </a:r>
          </a:p>
        </p:txBody>
      </p:sp>
      <p:pic>
        <p:nvPicPr>
          <p:cNvPr id="12290" name="Picture 2">
            <a:extLst>
              <a:ext uri="{FF2B5EF4-FFF2-40B4-BE49-F238E27FC236}">
                <a16:creationId xmlns:a16="http://schemas.microsoft.com/office/drawing/2014/main" id="{08F27626-C353-48C0-AE7E-BF9AA6ED9F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07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38620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7537DA5-073E-4FAA-9D83-F492CE2A27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5839" y="0"/>
            <a:ext cx="4392322" cy="6858000"/>
          </a:xfrm>
          <a:prstGeom prst="rect">
            <a:avLst/>
          </a:prstGeom>
        </p:spPr>
      </p:pic>
    </p:spTree>
    <p:extLst>
      <p:ext uri="{BB962C8B-B14F-4D97-AF65-F5344CB8AC3E}">
        <p14:creationId xmlns:p14="http://schemas.microsoft.com/office/powerpoint/2010/main" val="74667849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E6637D8-D4F6-43E7-914B-A276DDB360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733" y="-1271"/>
            <a:ext cx="4330534" cy="6858000"/>
          </a:xfrm>
          <a:prstGeom prst="rect">
            <a:avLst/>
          </a:prstGeom>
        </p:spPr>
      </p:pic>
    </p:spTree>
    <p:extLst>
      <p:ext uri="{BB962C8B-B14F-4D97-AF65-F5344CB8AC3E}">
        <p14:creationId xmlns:p14="http://schemas.microsoft.com/office/powerpoint/2010/main" val="386886184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83568" y="579452"/>
            <a:ext cx="7776864" cy="3908762"/>
          </a:xfrm>
          <a:prstGeom prst="rect">
            <a:avLst/>
          </a:prstGeom>
          <a:noFill/>
        </p:spPr>
        <p:txBody>
          <a:bodyPr wrap="square" rtlCol="0">
            <a:spAutoFit/>
          </a:bodyPr>
          <a:lstStyle/>
          <a:p>
            <a:pPr algn="ctr"/>
            <a:r>
              <a:rPr lang="de-DE" sz="2400" b="1" dirty="0">
                <a:solidFill>
                  <a:schemeClr val="bg1"/>
                </a:solidFill>
              </a:rPr>
              <a:t>Werkstatt Musikgeschichte</a:t>
            </a:r>
          </a:p>
          <a:p>
            <a:pPr algn="ctr"/>
            <a:endParaRPr lang="de-DE" sz="2400" b="1" dirty="0">
              <a:solidFill>
                <a:schemeClr val="bg1"/>
              </a:solidFill>
            </a:endParaRPr>
          </a:p>
          <a:p>
            <a:pPr algn="ctr"/>
            <a:r>
              <a:rPr lang="de-DE" sz="2400" b="1" dirty="0">
                <a:solidFill>
                  <a:schemeClr val="bg1"/>
                </a:solidFill>
              </a:rPr>
              <a:t>III. Musik des Barockzeitalters</a:t>
            </a: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r>
              <a:rPr lang="de-DE" sz="4000" b="1" dirty="0">
                <a:solidFill>
                  <a:schemeClr val="bg1"/>
                </a:solidFill>
              </a:rPr>
              <a:t>25. Ein Menuett musizieren und tanzen </a:t>
            </a:r>
          </a:p>
        </p:txBody>
      </p:sp>
    </p:spTree>
    <p:extLst>
      <p:ext uri="{BB962C8B-B14F-4D97-AF65-F5344CB8AC3E}">
        <p14:creationId xmlns:p14="http://schemas.microsoft.com/office/powerpoint/2010/main" val="94408142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A322581-3139-4469-A05E-C74748FE8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7294" y="0"/>
            <a:ext cx="4329411" cy="6858000"/>
          </a:xfrm>
          <a:prstGeom prst="rect">
            <a:avLst/>
          </a:prstGeom>
        </p:spPr>
      </p:pic>
    </p:spTree>
    <p:extLst>
      <p:ext uri="{BB962C8B-B14F-4D97-AF65-F5344CB8AC3E}">
        <p14:creationId xmlns:p14="http://schemas.microsoft.com/office/powerpoint/2010/main" val="3361483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E3DA8C8-F4C6-4788-820F-E703E5E23B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843" y="0"/>
            <a:ext cx="7391157" cy="6858000"/>
          </a:xfrm>
          <a:prstGeom prst="rect">
            <a:avLst/>
          </a:prstGeom>
        </p:spPr>
      </p:pic>
      <p:sp>
        <p:nvSpPr>
          <p:cNvPr id="5" name="Textfeld 4">
            <a:extLst>
              <a:ext uri="{FF2B5EF4-FFF2-40B4-BE49-F238E27FC236}">
                <a16:creationId xmlns:a16="http://schemas.microsoft.com/office/drawing/2014/main" id="{BD01CE74-623D-4FF3-B9B7-84D54A3DBF2D}"/>
              </a:ext>
            </a:extLst>
          </p:cNvPr>
          <p:cNvSpPr txBox="1"/>
          <p:nvPr/>
        </p:nvSpPr>
        <p:spPr>
          <a:xfrm>
            <a:off x="35496" y="620688"/>
            <a:ext cx="1584176" cy="3046988"/>
          </a:xfrm>
          <a:prstGeom prst="rect">
            <a:avLst/>
          </a:prstGeom>
          <a:noFill/>
        </p:spPr>
        <p:txBody>
          <a:bodyPr wrap="square" rtlCol="0">
            <a:spAutoFit/>
          </a:bodyPr>
          <a:lstStyle/>
          <a:p>
            <a:r>
              <a:rPr lang="de-DE" sz="2400" b="1" dirty="0">
                <a:solidFill>
                  <a:schemeClr val="bg1"/>
                </a:solidFill>
              </a:rPr>
              <a:t>Giotto di</a:t>
            </a:r>
          </a:p>
          <a:p>
            <a:r>
              <a:rPr lang="de-DE" sz="2400" b="1" dirty="0" err="1">
                <a:solidFill>
                  <a:schemeClr val="bg1"/>
                </a:solidFill>
              </a:rPr>
              <a:t>Bondone</a:t>
            </a:r>
            <a:r>
              <a:rPr lang="de-DE" sz="2400" b="1" dirty="0">
                <a:solidFill>
                  <a:schemeClr val="bg1"/>
                </a:solidFill>
              </a:rPr>
              <a:t>:</a:t>
            </a:r>
          </a:p>
          <a:p>
            <a:endParaRPr lang="de-DE" sz="2400" b="1" dirty="0">
              <a:solidFill>
                <a:schemeClr val="bg1"/>
              </a:solidFill>
            </a:endParaRPr>
          </a:p>
          <a:p>
            <a:r>
              <a:rPr lang="de-DE" sz="2400" b="1" dirty="0">
                <a:solidFill>
                  <a:schemeClr val="bg1"/>
                </a:solidFill>
              </a:rPr>
              <a:t>„Die Be-</a:t>
            </a:r>
            <a:r>
              <a:rPr lang="de-DE" sz="2400" b="1" dirty="0" err="1">
                <a:solidFill>
                  <a:schemeClr val="bg1"/>
                </a:solidFill>
              </a:rPr>
              <a:t>weinung</a:t>
            </a:r>
            <a:endParaRPr lang="de-DE" sz="2400" b="1" dirty="0">
              <a:solidFill>
                <a:schemeClr val="bg1"/>
              </a:solidFill>
            </a:endParaRPr>
          </a:p>
          <a:p>
            <a:r>
              <a:rPr lang="de-DE" sz="2400" b="1" dirty="0">
                <a:solidFill>
                  <a:schemeClr val="bg1"/>
                </a:solidFill>
              </a:rPr>
              <a:t>Christi“</a:t>
            </a:r>
          </a:p>
          <a:p>
            <a:endParaRPr lang="de-DE" sz="2400" b="1" dirty="0">
              <a:solidFill>
                <a:schemeClr val="bg1"/>
              </a:solidFill>
            </a:endParaRPr>
          </a:p>
          <a:p>
            <a:r>
              <a:rPr lang="de-DE" sz="2400" b="1" dirty="0">
                <a:solidFill>
                  <a:schemeClr val="bg1"/>
                </a:solidFill>
              </a:rPr>
              <a:t>(um 1306)</a:t>
            </a:r>
          </a:p>
        </p:txBody>
      </p:sp>
    </p:spTree>
    <p:extLst>
      <p:ext uri="{BB962C8B-B14F-4D97-AF65-F5344CB8AC3E}">
        <p14:creationId xmlns:p14="http://schemas.microsoft.com/office/powerpoint/2010/main" val="224280480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C031AC0-3F74-4732-8C14-B7BBB4865F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4787" y="0"/>
            <a:ext cx="4334425" cy="6858000"/>
          </a:xfrm>
          <a:prstGeom prst="rect">
            <a:avLst/>
          </a:prstGeom>
        </p:spPr>
      </p:pic>
    </p:spTree>
    <p:extLst>
      <p:ext uri="{BB962C8B-B14F-4D97-AF65-F5344CB8AC3E}">
        <p14:creationId xmlns:p14="http://schemas.microsoft.com/office/powerpoint/2010/main" val="9756061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B8ADEE8-5879-4464-A635-EC39930141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8594" y="0"/>
            <a:ext cx="4406811" cy="6858000"/>
          </a:xfrm>
          <a:prstGeom prst="rect">
            <a:avLst/>
          </a:prstGeom>
        </p:spPr>
      </p:pic>
    </p:spTree>
    <p:extLst>
      <p:ext uri="{BB962C8B-B14F-4D97-AF65-F5344CB8AC3E}">
        <p14:creationId xmlns:p14="http://schemas.microsoft.com/office/powerpoint/2010/main" val="271814055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Personen enthält.&#10;&#10;Automatisch generierte Beschreibung">
            <a:extLst>
              <a:ext uri="{FF2B5EF4-FFF2-40B4-BE49-F238E27FC236}">
                <a16:creationId xmlns:a16="http://schemas.microsoft.com/office/drawing/2014/main" id="{09D1444C-4FAC-4724-875B-196092501A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6046" y="0"/>
            <a:ext cx="4371908" cy="6858000"/>
          </a:xfrm>
          <a:prstGeom prst="rect">
            <a:avLst/>
          </a:prstGeom>
        </p:spPr>
      </p:pic>
    </p:spTree>
    <p:extLst>
      <p:ext uri="{BB962C8B-B14F-4D97-AF65-F5344CB8AC3E}">
        <p14:creationId xmlns:p14="http://schemas.microsoft.com/office/powerpoint/2010/main" val="58116902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E87351D5-1B93-40AC-AA06-BC780EAEFF79}"/>
              </a:ext>
            </a:extLst>
          </p:cNvPr>
          <p:cNvSpPr txBox="1"/>
          <p:nvPr/>
        </p:nvSpPr>
        <p:spPr>
          <a:xfrm>
            <a:off x="7236296" y="5733256"/>
            <a:ext cx="1512168" cy="707886"/>
          </a:xfrm>
          <a:prstGeom prst="rect">
            <a:avLst/>
          </a:prstGeom>
          <a:noFill/>
        </p:spPr>
        <p:txBody>
          <a:bodyPr wrap="square" rtlCol="0">
            <a:spAutoFit/>
          </a:bodyPr>
          <a:lstStyle/>
          <a:p>
            <a:r>
              <a:rPr lang="de-DE" sz="4000" b="1" dirty="0">
                <a:solidFill>
                  <a:schemeClr val="bg1"/>
                </a:solidFill>
              </a:rPr>
              <a:t>Ende.</a:t>
            </a:r>
          </a:p>
        </p:txBody>
      </p:sp>
    </p:spTree>
    <p:extLst>
      <p:ext uri="{BB962C8B-B14F-4D97-AF65-F5344CB8AC3E}">
        <p14:creationId xmlns:p14="http://schemas.microsoft.com/office/powerpoint/2010/main" val="3642605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8210D22-194C-41A3-8FC8-50C450F615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7384"/>
            <a:ext cx="9144000" cy="6083508"/>
          </a:xfrm>
          <a:prstGeom prst="rect">
            <a:avLst/>
          </a:prstGeom>
        </p:spPr>
      </p:pic>
      <p:sp>
        <p:nvSpPr>
          <p:cNvPr id="5" name="Textfeld 4">
            <a:extLst>
              <a:ext uri="{FF2B5EF4-FFF2-40B4-BE49-F238E27FC236}">
                <a16:creationId xmlns:a16="http://schemas.microsoft.com/office/drawing/2014/main" id="{3D4F0473-DC23-4C7D-8CD1-88A99DE14DAD}"/>
              </a:ext>
            </a:extLst>
          </p:cNvPr>
          <p:cNvSpPr txBox="1"/>
          <p:nvPr/>
        </p:nvSpPr>
        <p:spPr>
          <a:xfrm>
            <a:off x="107504" y="6237312"/>
            <a:ext cx="8928992" cy="461665"/>
          </a:xfrm>
          <a:prstGeom prst="rect">
            <a:avLst/>
          </a:prstGeom>
          <a:noFill/>
        </p:spPr>
        <p:txBody>
          <a:bodyPr wrap="square" rtlCol="0">
            <a:spAutoFit/>
          </a:bodyPr>
          <a:lstStyle/>
          <a:p>
            <a:r>
              <a:rPr lang="de-DE" sz="2400" b="1" dirty="0">
                <a:solidFill>
                  <a:schemeClr val="bg1"/>
                </a:solidFill>
              </a:rPr>
              <a:t>Sandro Botticelli: „Die Beweinung Christi“ (um 1490)</a:t>
            </a:r>
          </a:p>
        </p:txBody>
      </p:sp>
    </p:spTree>
    <p:extLst>
      <p:ext uri="{BB962C8B-B14F-4D97-AF65-F5344CB8AC3E}">
        <p14:creationId xmlns:p14="http://schemas.microsoft.com/office/powerpoint/2010/main" val="3163109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83568" y="579452"/>
            <a:ext cx="7776864" cy="3908762"/>
          </a:xfrm>
          <a:prstGeom prst="rect">
            <a:avLst/>
          </a:prstGeom>
          <a:noFill/>
        </p:spPr>
        <p:txBody>
          <a:bodyPr wrap="square" rtlCol="0">
            <a:spAutoFit/>
          </a:bodyPr>
          <a:lstStyle/>
          <a:p>
            <a:pPr algn="ctr"/>
            <a:r>
              <a:rPr lang="de-DE" sz="2400" b="1" dirty="0">
                <a:solidFill>
                  <a:schemeClr val="bg1"/>
                </a:solidFill>
              </a:rPr>
              <a:t>Werkstatt Musikgeschichte</a:t>
            </a:r>
          </a:p>
          <a:p>
            <a:pPr algn="ctr"/>
            <a:endParaRPr lang="de-DE" sz="2400" b="1" dirty="0">
              <a:solidFill>
                <a:schemeClr val="bg1"/>
              </a:solidFill>
            </a:endParaRPr>
          </a:p>
          <a:p>
            <a:pPr algn="ctr"/>
            <a:r>
              <a:rPr lang="de-DE" sz="2400" b="1" dirty="0">
                <a:solidFill>
                  <a:schemeClr val="bg1"/>
                </a:solidFill>
              </a:rPr>
              <a:t>III. Musik des Barockzeitalters</a:t>
            </a: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r>
              <a:rPr lang="de-DE" sz="4000" b="1" dirty="0">
                <a:solidFill>
                  <a:schemeClr val="bg1"/>
                </a:solidFill>
              </a:rPr>
              <a:t>1. Über die Macht der Musik nachdenken</a:t>
            </a:r>
          </a:p>
        </p:txBody>
      </p:sp>
    </p:spTree>
    <p:extLst>
      <p:ext uri="{BB962C8B-B14F-4D97-AF65-F5344CB8AC3E}">
        <p14:creationId xmlns:p14="http://schemas.microsoft.com/office/powerpoint/2010/main" val="1486738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ECC82CF-9A46-446B-A97E-17928D52D1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0"/>
            <a:ext cx="4585578" cy="6858000"/>
          </a:xfrm>
          <a:prstGeom prst="rect">
            <a:avLst/>
          </a:prstGeom>
        </p:spPr>
      </p:pic>
      <p:sp>
        <p:nvSpPr>
          <p:cNvPr id="4" name="Textfeld 3">
            <a:extLst>
              <a:ext uri="{FF2B5EF4-FFF2-40B4-BE49-F238E27FC236}">
                <a16:creationId xmlns:a16="http://schemas.microsoft.com/office/drawing/2014/main" id="{1FBCA7D7-5713-43B5-8382-E90574948526}"/>
              </a:ext>
            </a:extLst>
          </p:cNvPr>
          <p:cNvSpPr txBox="1"/>
          <p:nvPr/>
        </p:nvSpPr>
        <p:spPr>
          <a:xfrm>
            <a:off x="5796136" y="2405206"/>
            <a:ext cx="3312368" cy="1569660"/>
          </a:xfrm>
          <a:prstGeom prst="rect">
            <a:avLst/>
          </a:prstGeom>
          <a:noFill/>
        </p:spPr>
        <p:txBody>
          <a:bodyPr wrap="square" rtlCol="0">
            <a:spAutoFit/>
          </a:bodyPr>
          <a:lstStyle/>
          <a:p>
            <a:r>
              <a:rPr lang="de-DE" sz="2400" b="1" dirty="0">
                <a:solidFill>
                  <a:schemeClr val="bg1"/>
                </a:solidFill>
              </a:rPr>
              <a:t>Michelangelo </a:t>
            </a:r>
            <a:r>
              <a:rPr lang="de-DE" sz="2400" b="1" dirty="0" err="1">
                <a:solidFill>
                  <a:schemeClr val="bg1"/>
                </a:solidFill>
              </a:rPr>
              <a:t>Merisi</a:t>
            </a:r>
            <a:r>
              <a:rPr lang="de-DE" sz="2400" b="1" dirty="0">
                <a:solidFill>
                  <a:schemeClr val="bg1"/>
                </a:solidFill>
              </a:rPr>
              <a:t> da Caravaggio. „Die Beweinung Christi“</a:t>
            </a:r>
          </a:p>
          <a:p>
            <a:r>
              <a:rPr lang="de-DE" sz="2400" b="1" dirty="0">
                <a:solidFill>
                  <a:schemeClr val="bg1"/>
                </a:solidFill>
              </a:rPr>
              <a:t>(um 1602)</a:t>
            </a:r>
          </a:p>
        </p:txBody>
      </p:sp>
    </p:spTree>
    <p:extLst>
      <p:ext uri="{BB962C8B-B14F-4D97-AF65-F5344CB8AC3E}">
        <p14:creationId xmlns:p14="http://schemas.microsoft.com/office/powerpoint/2010/main" val="3362451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750AB180-8309-41FE-B555-E701292E5051}"/>
              </a:ext>
            </a:extLst>
          </p:cNvPr>
          <p:cNvSpPr txBox="1"/>
          <p:nvPr/>
        </p:nvSpPr>
        <p:spPr>
          <a:xfrm>
            <a:off x="41655" y="28069"/>
            <a:ext cx="9060689" cy="6801862"/>
          </a:xfrm>
          <a:prstGeom prst="rect">
            <a:avLst/>
          </a:prstGeom>
          <a:noFill/>
        </p:spPr>
        <p:txBody>
          <a:bodyPr wrap="square" rtlCol="0">
            <a:spAutoFit/>
          </a:bodyPr>
          <a:lstStyle/>
          <a:p>
            <a:pPr algn="just"/>
            <a:r>
              <a:rPr lang="de-DE" sz="2800" b="1" dirty="0">
                <a:solidFill>
                  <a:schemeClr val="bg1"/>
                </a:solidFill>
              </a:rPr>
              <a:t>BA 03: Lösungsvorschlag</a:t>
            </a:r>
          </a:p>
          <a:p>
            <a:pPr algn="just"/>
            <a:r>
              <a:rPr lang="de-DE" sz="2400" dirty="0">
                <a:solidFill>
                  <a:schemeClr val="bg1"/>
                </a:solidFill>
              </a:rPr>
              <a:t>Zentrale Aspekte der Entwicklungen in der Bildenden Kunst sind die räumliche Tiefe der Szenen sowie die Präzision der Darstellung mensch-</a:t>
            </a:r>
            <a:r>
              <a:rPr lang="de-DE" sz="2400" dirty="0" err="1">
                <a:solidFill>
                  <a:schemeClr val="bg1"/>
                </a:solidFill>
              </a:rPr>
              <a:t>licher</a:t>
            </a:r>
            <a:r>
              <a:rPr lang="de-DE" sz="2400" dirty="0">
                <a:solidFill>
                  <a:schemeClr val="bg1"/>
                </a:solidFill>
              </a:rPr>
              <a:t> Körper. Erste Ansätze zur Erzeugung räumlicher Tiefe finden sich bereits bei Giotto z.B. bei den Engeln am Himmel oder hinsichtlich der von vorne rechts nach hinten links verlaufenden Mauer, die das </a:t>
            </a:r>
            <a:r>
              <a:rPr lang="de-DE" sz="2400" dirty="0" err="1">
                <a:solidFill>
                  <a:schemeClr val="bg1"/>
                </a:solidFill>
              </a:rPr>
              <a:t>Gemäl</a:t>
            </a:r>
            <a:r>
              <a:rPr lang="de-DE" sz="2400" dirty="0">
                <a:solidFill>
                  <a:schemeClr val="bg1"/>
                </a:solidFill>
              </a:rPr>
              <a:t>-de strukturiert. Geradezu </a:t>
            </a:r>
            <a:r>
              <a:rPr lang="de-DE" sz="2400" dirty="0" err="1">
                <a:solidFill>
                  <a:schemeClr val="bg1"/>
                </a:solidFill>
              </a:rPr>
              <a:t>schlundartig</a:t>
            </a:r>
            <a:r>
              <a:rPr lang="de-DE" sz="2400" dirty="0">
                <a:solidFill>
                  <a:schemeClr val="bg1"/>
                </a:solidFill>
              </a:rPr>
              <a:t> wirkt die Grabkammer, die als schwarzes Loch das Zentrum des Gemäldes von Botticelli beherrscht. Auch der Leichnam Jesu konstituiert hier die räumliche Tiefe der Szene in erheblicher Weise. Bei Caravaggio spiegelt sich die räumliche Tiefe der Formation der dargestellten Menschen in den schroffen Kanten der Steinplatte, die den Sockel der Szenerie bildet. Während die Gesichter der Menschen auf dem Fresco von Giotto noch verschiedene Stereo-type bedienen, werden bei Botticelli individuellere Charaktere geformt. Bei Caravaggio ist vor allem die Ausdrucksstärke in der Darstellung menschlichen Leids zu bewundern. Auch die Darstellung des Leichnams Christi gewinnt zunehmend an Schärfe, z.B. in Hinblick auf die </a:t>
            </a:r>
            <a:r>
              <a:rPr lang="de-DE" sz="2400" dirty="0" err="1">
                <a:solidFill>
                  <a:schemeClr val="bg1"/>
                </a:solidFill>
              </a:rPr>
              <a:t>Muskula-tur</a:t>
            </a:r>
            <a:r>
              <a:rPr lang="de-DE" sz="2400" dirty="0">
                <a:solidFill>
                  <a:schemeClr val="bg1"/>
                </a:solidFill>
              </a:rPr>
              <a:t> und den Brustkorb.</a:t>
            </a:r>
          </a:p>
        </p:txBody>
      </p:sp>
    </p:spTree>
    <p:extLst>
      <p:ext uri="{BB962C8B-B14F-4D97-AF65-F5344CB8AC3E}">
        <p14:creationId xmlns:p14="http://schemas.microsoft.com/office/powerpoint/2010/main" val="40359799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83568" y="579452"/>
            <a:ext cx="7776864" cy="3293209"/>
          </a:xfrm>
          <a:prstGeom prst="rect">
            <a:avLst/>
          </a:prstGeom>
          <a:noFill/>
        </p:spPr>
        <p:txBody>
          <a:bodyPr wrap="square" rtlCol="0">
            <a:spAutoFit/>
          </a:bodyPr>
          <a:lstStyle/>
          <a:p>
            <a:pPr algn="ctr"/>
            <a:r>
              <a:rPr lang="de-DE" sz="2400" b="1" dirty="0">
                <a:solidFill>
                  <a:schemeClr val="bg1"/>
                </a:solidFill>
              </a:rPr>
              <a:t>Werkstatt Musikgeschichte</a:t>
            </a:r>
          </a:p>
          <a:p>
            <a:pPr algn="ctr"/>
            <a:endParaRPr lang="de-DE" sz="2400" b="1" dirty="0">
              <a:solidFill>
                <a:schemeClr val="bg1"/>
              </a:solidFill>
            </a:endParaRPr>
          </a:p>
          <a:p>
            <a:pPr algn="ctr"/>
            <a:r>
              <a:rPr lang="de-DE" sz="2400" b="1" dirty="0">
                <a:solidFill>
                  <a:schemeClr val="bg1"/>
                </a:solidFill>
              </a:rPr>
              <a:t>III. Musik des Barockzeitalters</a:t>
            </a: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r>
              <a:rPr lang="de-DE" sz="4000" b="1" dirty="0">
                <a:solidFill>
                  <a:schemeClr val="bg1"/>
                </a:solidFill>
              </a:rPr>
              <a:t>4. Musik erfinden nach Zahlen </a:t>
            </a:r>
          </a:p>
        </p:txBody>
      </p:sp>
    </p:spTree>
    <p:extLst>
      <p:ext uri="{BB962C8B-B14F-4D97-AF65-F5344CB8AC3E}">
        <p14:creationId xmlns:p14="http://schemas.microsoft.com/office/powerpoint/2010/main" val="4062544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Screenshot enthält.&#10;&#10;Automatisch generierte Beschreibung">
            <a:extLst>
              <a:ext uri="{FF2B5EF4-FFF2-40B4-BE49-F238E27FC236}">
                <a16:creationId xmlns:a16="http://schemas.microsoft.com/office/drawing/2014/main" id="{FEE9C72A-5E11-4FB1-8829-85E746328B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9252" y="0"/>
            <a:ext cx="4385496" cy="6858000"/>
          </a:xfrm>
          <a:prstGeom prst="rect">
            <a:avLst/>
          </a:prstGeom>
        </p:spPr>
      </p:pic>
    </p:spTree>
    <p:extLst>
      <p:ext uri="{BB962C8B-B14F-4D97-AF65-F5344CB8AC3E}">
        <p14:creationId xmlns:p14="http://schemas.microsoft.com/office/powerpoint/2010/main" val="2243824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4B0F19A8-6174-47C2-9A81-2175A9832E61}"/>
              </a:ext>
            </a:extLst>
          </p:cNvPr>
          <p:cNvSpPr txBox="1"/>
          <p:nvPr/>
        </p:nvSpPr>
        <p:spPr>
          <a:xfrm>
            <a:off x="251520" y="579452"/>
            <a:ext cx="4536504" cy="523220"/>
          </a:xfrm>
          <a:prstGeom prst="rect">
            <a:avLst/>
          </a:prstGeom>
          <a:noFill/>
        </p:spPr>
        <p:txBody>
          <a:bodyPr wrap="square" rtlCol="0">
            <a:spAutoFit/>
          </a:bodyPr>
          <a:lstStyle/>
          <a:p>
            <a:pPr algn="just"/>
            <a:r>
              <a:rPr lang="de-DE" sz="2800" b="1" dirty="0">
                <a:solidFill>
                  <a:schemeClr val="bg1"/>
                </a:solidFill>
              </a:rPr>
              <a:t>BA 04-1: Lösung</a:t>
            </a:r>
          </a:p>
        </p:txBody>
      </p:sp>
      <p:pic>
        <p:nvPicPr>
          <p:cNvPr id="4" name="Grafik 3">
            <a:extLst>
              <a:ext uri="{FF2B5EF4-FFF2-40B4-BE49-F238E27FC236}">
                <a16:creationId xmlns:a16="http://schemas.microsoft.com/office/drawing/2014/main" id="{1472C25A-6402-4E25-9BAB-8C94C0F06F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56" y="1448780"/>
            <a:ext cx="8950687" cy="3960440"/>
          </a:xfrm>
          <a:prstGeom prst="rect">
            <a:avLst/>
          </a:prstGeom>
        </p:spPr>
      </p:pic>
    </p:spTree>
    <p:extLst>
      <p:ext uri="{BB962C8B-B14F-4D97-AF65-F5344CB8AC3E}">
        <p14:creationId xmlns:p14="http://schemas.microsoft.com/office/powerpoint/2010/main" val="3589289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C52CFC2-9B55-4C80-B6FF-C65A16D36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3" y="2276872"/>
            <a:ext cx="8928993" cy="1584176"/>
          </a:xfrm>
          <a:prstGeom prst="rect">
            <a:avLst/>
          </a:prstGeom>
        </p:spPr>
      </p:pic>
      <p:sp>
        <p:nvSpPr>
          <p:cNvPr id="3" name="Textfeld 2">
            <a:extLst>
              <a:ext uri="{FF2B5EF4-FFF2-40B4-BE49-F238E27FC236}">
                <a16:creationId xmlns:a16="http://schemas.microsoft.com/office/drawing/2014/main" id="{48B1A402-A22B-485D-B545-6800146CECAB}"/>
              </a:ext>
            </a:extLst>
          </p:cNvPr>
          <p:cNvSpPr txBox="1"/>
          <p:nvPr/>
        </p:nvSpPr>
        <p:spPr>
          <a:xfrm>
            <a:off x="251520" y="579452"/>
            <a:ext cx="4536504" cy="523220"/>
          </a:xfrm>
          <a:prstGeom prst="rect">
            <a:avLst/>
          </a:prstGeom>
          <a:noFill/>
        </p:spPr>
        <p:txBody>
          <a:bodyPr wrap="square" rtlCol="0">
            <a:spAutoFit/>
          </a:bodyPr>
          <a:lstStyle/>
          <a:p>
            <a:pPr algn="just"/>
            <a:r>
              <a:rPr lang="de-DE" sz="2800" b="1" dirty="0">
                <a:solidFill>
                  <a:schemeClr val="bg1"/>
                </a:solidFill>
              </a:rPr>
              <a:t>BA 04-1: Lösung</a:t>
            </a:r>
          </a:p>
        </p:txBody>
      </p:sp>
    </p:spTree>
    <p:extLst>
      <p:ext uri="{BB962C8B-B14F-4D97-AF65-F5344CB8AC3E}">
        <p14:creationId xmlns:p14="http://schemas.microsoft.com/office/powerpoint/2010/main" val="1492924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Screenshot enthält.&#10;&#10;Automatisch generierte Beschreibung">
            <a:extLst>
              <a:ext uri="{FF2B5EF4-FFF2-40B4-BE49-F238E27FC236}">
                <a16:creationId xmlns:a16="http://schemas.microsoft.com/office/drawing/2014/main" id="{647DC709-62D0-4451-89F8-CF4292764E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3389" y="0"/>
            <a:ext cx="4337222" cy="6858000"/>
          </a:xfrm>
          <a:prstGeom prst="rect">
            <a:avLst/>
          </a:prstGeom>
        </p:spPr>
      </p:pic>
    </p:spTree>
    <p:extLst>
      <p:ext uri="{BB962C8B-B14F-4D97-AF65-F5344CB8AC3E}">
        <p14:creationId xmlns:p14="http://schemas.microsoft.com/office/powerpoint/2010/main" val="12619077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B8D54E82-E096-48D2-8A6A-0F6F31BAEB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00" y="2276872"/>
            <a:ext cx="9001000" cy="1992060"/>
          </a:xfrm>
          <a:prstGeom prst="rect">
            <a:avLst/>
          </a:prstGeom>
        </p:spPr>
      </p:pic>
      <p:sp>
        <p:nvSpPr>
          <p:cNvPr id="3" name="Textfeld 2">
            <a:extLst>
              <a:ext uri="{FF2B5EF4-FFF2-40B4-BE49-F238E27FC236}">
                <a16:creationId xmlns:a16="http://schemas.microsoft.com/office/drawing/2014/main" id="{64FB5A6F-C6AE-457D-A139-5220F1477A12}"/>
              </a:ext>
            </a:extLst>
          </p:cNvPr>
          <p:cNvSpPr txBox="1"/>
          <p:nvPr/>
        </p:nvSpPr>
        <p:spPr>
          <a:xfrm>
            <a:off x="251520" y="579452"/>
            <a:ext cx="4536504" cy="523220"/>
          </a:xfrm>
          <a:prstGeom prst="rect">
            <a:avLst/>
          </a:prstGeom>
          <a:noFill/>
        </p:spPr>
        <p:txBody>
          <a:bodyPr wrap="square" rtlCol="0">
            <a:spAutoFit/>
          </a:bodyPr>
          <a:lstStyle/>
          <a:p>
            <a:pPr algn="just"/>
            <a:r>
              <a:rPr lang="de-DE" sz="2800" b="1" dirty="0">
                <a:solidFill>
                  <a:schemeClr val="bg1"/>
                </a:solidFill>
              </a:rPr>
              <a:t>BA 04-2: Lösung</a:t>
            </a:r>
          </a:p>
        </p:txBody>
      </p:sp>
    </p:spTree>
    <p:extLst>
      <p:ext uri="{BB962C8B-B14F-4D97-AF65-F5344CB8AC3E}">
        <p14:creationId xmlns:p14="http://schemas.microsoft.com/office/powerpoint/2010/main" val="2618095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DBE3CA6-169F-4763-A7B1-82799A506C2D}"/>
              </a:ext>
            </a:extLst>
          </p:cNvPr>
          <p:cNvSpPr txBox="1"/>
          <p:nvPr/>
        </p:nvSpPr>
        <p:spPr>
          <a:xfrm>
            <a:off x="144676" y="26621"/>
            <a:ext cx="8712968" cy="892552"/>
          </a:xfrm>
          <a:prstGeom prst="rect">
            <a:avLst/>
          </a:prstGeom>
          <a:noFill/>
        </p:spPr>
        <p:txBody>
          <a:bodyPr wrap="square" rtlCol="0">
            <a:spAutoFit/>
          </a:bodyPr>
          <a:lstStyle/>
          <a:p>
            <a:r>
              <a:rPr lang="de-DE" sz="2800" b="1" dirty="0">
                <a:solidFill>
                  <a:schemeClr val="bg1"/>
                </a:solidFill>
              </a:rPr>
              <a:t>Typische Generalbassinstrumente </a:t>
            </a:r>
            <a:br>
              <a:rPr lang="de-DE" sz="2800" b="1" dirty="0">
                <a:solidFill>
                  <a:schemeClr val="bg1"/>
                </a:solidFill>
              </a:rPr>
            </a:br>
            <a:r>
              <a:rPr lang="de-DE" sz="2400" b="1" dirty="0">
                <a:solidFill>
                  <a:schemeClr val="bg1"/>
                </a:solidFill>
              </a:rPr>
              <a:t>(aus: Michael Praetorius: Syntagma musicum II, 1619, bearbeitet)</a:t>
            </a:r>
          </a:p>
        </p:txBody>
      </p:sp>
      <p:pic>
        <p:nvPicPr>
          <p:cNvPr id="4" name="Grafik 3">
            <a:extLst>
              <a:ext uri="{FF2B5EF4-FFF2-40B4-BE49-F238E27FC236}">
                <a16:creationId xmlns:a16="http://schemas.microsoft.com/office/drawing/2014/main" id="{E08A7877-24C0-4A72-9916-DA5E99B97D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516" y="1000493"/>
            <a:ext cx="8712968" cy="5171509"/>
          </a:xfrm>
          <a:prstGeom prst="rect">
            <a:avLst/>
          </a:prstGeom>
        </p:spPr>
      </p:pic>
      <p:sp>
        <p:nvSpPr>
          <p:cNvPr id="5" name="Textfeld 4">
            <a:extLst>
              <a:ext uri="{FF2B5EF4-FFF2-40B4-BE49-F238E27FC236}">
                <a16:creationId xmlns:a16="http://schemas.microsoft.com/office/drawing/2014/main" id="{D1951506-5D95-4558-925E-44F49C2B5624}"/>
              </a:ext>
            </a:extLst>
          </p:cNvPr>
          <p:cNvSpPr txBox="1"/>
          <p:nvPr/>
        </p:nvSpPr>
        <p:spPr>
          <a:xfrm>
            <a:off x="135967" y="6253322"/>
            <a:ext cx="8712968" cy="461665"/>
          </a:xfrm>
          <a:prstGeom prst="rect">
            <a:avLst/>
          </a:prstGeom>
          <a:noFill/>
        </p:spPr>
        <p:txBody>
          <a:bodyPr wrap="square" rtlCol="0">
            <a:spAutoFit/>
          </a:bodyPr>
          <a:lstStyle/>
          <a:p>
            <a:r>
              <a:rPr lang="de-DE" sz="2400" b="1" dirty="0">
                <a:solidFill>
                  <a:schemeClr val="bg1"/>
                </a:solidFill>
              </a:rPr>
              <a:t>Eines der vier Instrumente ist kein Generalbassinstrument!</a:t>
            </a:r>
          </a:p>
        </p:txBody>
      </p:sp>
    </p:spTree>
    <p:extLst>
      <p:ext uri="{BB962C8B-B14F-4D97-AF65-F5344CB8AC3E}">
        <p14:creationId xmlns:p14="http://schemas.microsoft.com/office/powerpoint/2010/main" val="12422294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FF55C02-8370-40AB-A287-048E9114F8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48" y="999419"/>
            <a:ext cx="9155048" cy="4859162"/>
          </a:xfrm>
          <a:prstGeom prst="rect">
            <a:avLst/>
          </a:prstGeom>
        </p:spPr>
      </p:pic>
    </p:spTree>
    <p:extLst>
      <p:ext uri="{BB962C8B-B14F-4D97-AF65-F5344CB8AC3E}">
        <p14:creationId xmlns:p14="http://schemas.microsoft.com/office/powerpoint/2010/main" val="1968050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46CADC29-6F16-44DB-B47C-51111582E13E}"/>
              </a:ext>
            </a:extLst>
          </p:cNvPr>
          <p:cNvSpPr txBox="1"/>
          <p:nvPr/>
        </p:nvSpPr>
        <p:spPr>
          <a:xfrm>
            <a:off x="143508" y="5879326"/>
            <a:ext cx="8856984" cy="677108"/>
          </a:xfrm>
          <a:prstGeom prst="rect">
            <a:avLst/>
          </a:prstGeom>
          <a:noFill/>
        </p:spPr>
        <p:txBody>
          <a:bodyPr wrap="square" rtlCol="0">
            <a:spAutoFit/>
          </a:bodyPr>
          <a:lstStyle/>
          <a:p>
            <a:r>
              <a:rPr lang="de-DE" sz="2400" b="1" dirty="0">
                <a:solidFill>
                  <a:schemeClr val="bg1"/>
                </a:solidFill>
              </a:rPr>
              <a:t>Flötenstücke aus Gänsegeierknochen, ca. 40.000 Jahre alt</a:t>
            </a:r>
          </a:p>
          <a:p>
            <a:r>
              <a:rPr lang="de-DE" sz="1400" dirty="0">
                <a:solidFill>
                  <a:schemeClr val="bg1">
                    <a:lumMod val="95000"/>
                  </a:schemeClr>
                </a:solidFill>
              </a:rPr>
              <a:t>Foto: </a:t>
            </a:r>
            <a:r>
              <a:rPr lang="de-DE" sz="1400" dirty="0">
                <a:solidFill>
                  <a:schemeClr val="bg1">
                    <a:lumMod val="95000"/>
                  </a:schemeClr>
                </a:solidFill>
                <a:hlinkClick r:id="rId2">
                  <a:extLst>
                    <a:ext uri="{A12FA001-AC4F-418D-AE19-62706E023703}">
                      <ahyp:hlinkClr xmlns:ahyp="http://schemas.microsoft.com/office/drawing/2018/hyperlinkcolor" val="tx"/>
                    </a:ext>
                  </a:extLst>
                </a:hlinkClick>
              </a:rPr>
              <a:t>Museopedia</a:t>
            </a:r>
            <a:r>
              <a:rPr lang="de-DE" sz="1400" dirty="0">
                <a:solidFill>
                  <a:schemeClr val="bg1">
                    <a:lumMod val="95000"/>
                  </a:schemeClr>
                </a:solidFill>
              </a:rPr>
              <a:t>, </a:t>
            </a:r>
            <a:r>
              <a:rPr lang="de-DE" sz="1400" dirty="0">
                <a:solidFill>
                  <a:schemeClr val="bg1">
                    <a:lumMod val="95000"/>
                  </a:schemeClr>
                </a:solidFill>
                <a:hlinkClick r:id="rId3">
                  <a:extLst>
                    <a:ext uri="{A12FA001-AC4F-418D-AE19-62706E023703}">
                      <ahyp:hlinkClr xmlns:ahyp="http://schemas.microsoft.com/office/drawing/2018/hyperlinkcolor" val="tx"/>
                    </a:ext>
                  </a:extLst>
                </a:hlinkClick>
              </a:rPr>
              <a:t>CC BY-SA 4.0</a:t>
            </a:r>
            <a:r>
              <a:rPr lang="de-DE" sz="1400" dirty="0">
                <a:solidFill>
                  <a:schemeClr val="bg1">
                    <a:lumMod val="95000"/>
                  </a:schemeClr>
                </a:solidFill>
              </a:rPr>
              <a:t>, via Wikimedia Commons</a:t>
            </a:r>
          </a:p>
        </p:txBody>
      </p:sp>
      <p:pic>
        <p:nvPicPr>
          <p:cNvPr id="7" name="Grafik 6" descr="Ein Bild, das Zeile, gefüttert, Gebäude, Gruppe enthält.&#10;&#10;Automatisch generierte Beschreibung">
            <a:extLst>
              <a:ext uri="{FF2B5EF4-FFF2-40B4-BE49-F238E27FC236}">
                <a16:creationId xmlns:a16="http://schemas.microsoft.com/office/drawing/2014/main" id="{3EC7E0BC-8CEF-4AC5-A805-93CE9F2954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567" y="44624"/>
            <a:ext cx="6985825" cy="5834702"/>
          </a:xfrm>
          <a:prstGeom prst="rect">
            <a:avLst/>
          </a:prstGeom>
        </p:spPr>
      </p:pic>
    </p:spTree>
    <p:extLst>
      <p:ext uri="{BB962C8B-B14F-4D97-AF65-F5344CB8AC3E}">
        <p14:creationId xmlns:p14="http://schemas.microsoft.com/office/powerpoint/2010/main" val="2356734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189F156-0B23-4E13-B9F6-33D0CB8FE6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8419" y="0"/>
            <a:ext cx="5767162" cy="6858000"/>
          </a:xfrm>
          <a:prstGeom prst="rect">
            <a:avLst/>
          </a:prstGeom>
        </p:spPr>
      </p:pic>
    </p:spTree>
    <p:extLst>
      <p:ext uri="{BB962C8B-B14F-4D97-AF65-F5344CB8AC3E}">
        <p14:creationId xmlns:p14="http://schemas.microsoft.com/office/powerpoint/2010/main" val="11477217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BBDB914-408D-4B51-A03C-30315587AE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41" y="170638"/>
            <a:ext cx="9180082" cy="6516724"/>
          </a:xfrm>
          <a:prstGeom prst="rect">
            <a:avLst/>
          </a:prstGeom>
        </p:spPr>
      </p:pic>
    </p:spTree>
    <p:extLst>
      <p:ext uri="{BB962C8B-B14F-4D97-AF65-F5344CB8AC3E}">
        <p14:creationId xmlns:p14="http://schemas.microsoft.com/office/powerpoint/2010/main" val="2135496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23A0DFA-FD42-46A6-A18A-274AAC6265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9071" y="0"/>
            <a:ext cx="5585858" cy="6858000"/>
          </a:xfrm>
          <a:prstGeom prst="rect">
            <a:avLst/>
          </a:prstGeom>
        </p:spPr>
      </p:pic>
    </p:spTree>
    <p:extLst>
      <p:ext uri="{BB962C8B-B14F-4D97-AF65-F5344CB8AC3E}">
        <p14:creationId xmlns:p14="http://schemas.microsoft.com/office/powerpoint/2010/main" val="25731987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7AB5CE7-4B6D-46A4-9916-526F8057BA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44724"/>
            <a:ext cx="9145096" cy="4968552"/>
          </a:xfrm>
          <a:prstGeom prst="rect">
            <a:avLst/>
          </a:prstGeom>
        </p:spPr>
      </p:pic>
    </p:spTree>
    <p:extLst>
      <p:ext uri="{BB962C8B-B14F-4D97-AF65-F5344CB8AC3E}">
        <p14:creationId xmlns:p14="http://schemas.microsoft.com/office/powerpoint/2010/main" val="22620972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8C8F8F8-20C9-49C2-BC32-EB333C4FEA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80" y="-3398"/>
            <a:ext cx="5760640" cy="6861398"/>
          </a:xfrm>
          <a:prstGeom prst="rect">
            <a:avLst/>
          </a:prstGeom>
        </p:spPr>
      </p:pic>
    </p:spTree>
    <p:extLst>
      <p:ext uri="{BB962C8B-B14F-4D97-AF65-F5344CB8AC3E}">
        <p14:creationId xmlns:p14="http://schemas.microsoft.com/office/powerpoint/2010/main" val="13712143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BCCBEC0-DFE8-4625-9CBB-1FCF4348CC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7" y="1115767"/>
            <a:ext cx="9147127" cy="4626465"/>
          </a:xfrm>
          <a:prstGeom prst="rect">
            <a:avLst/>
          </a:prstGeom>
        </p:spPr>
      </p:pic>
    </p:spTree>
    <p:extLst>
      <p:ext uri="{BB962C8B-B14F-4D97-AF65-F5344CB8AC3E}">
        <p14:creationId xmlns:p14="http://schemas.microsoft.com/office/powerpoint/2010/main" val="4229119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Screenshot enthält.&#10;&#10;Automatisch generierte Beschreibung">
            <a:extLst>
              <a:ext uri="{FF2B5EF4-FFF2-40B4-BE49-F238E27FC236}">
                <a16:creationId xmlns:a16="http://schemas.microsoft.com/office/drawing/2014/main" id="{9DAAE0D9-2FD4-4E19-9475-5023DF80DA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9545"/>
            <a:ext cx="9144000" cy="5818909"/>
          </a:xfrm>
          <a:prstGeom prst="rect">
            <a:avLst/>
          </a:prstGeom>
        </p:spPr>
      </p:pic>
    </p:spTree>
    <p:extLst>
      <p:ext uri="{BB962C8B-B14F-4D97-AF65-F5344CB8AC3E}">
        <p14:creationId xmlns:p14="http://schemas.microsoft.com/office/powerpoint/2010/main" val="11505457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83568" y="579452"/>
            <a:ext cx="7776864" cy="3293209"/>
          </a:xfrm>
          <a:prstGeom prst="rect">
            <a:avLst/>
          </a:prstGeom>
          <a:noFill/>
        </p:spPr>
        <p:txBody>
          <a:bodyPr wrap="square" rtlCol="0">
            <a:spAutoFit/>
          </a:bodyPr>
          <a:lstStyle/>
          <a:p>
            <a:pPr algn="ctr"/>
            <a:r>
              <a:rPr lang="de-DE" sz="2400" b="1" dirty="0">
                <a:solidFill>
                  <a:schemeClr val="bg1"/>
                </a:solidFill>
              </a:rPr>
              <a:t>Werkstatt Musikgeschichte</a:t>
            </a:r>
          </a:p>
          <a:p>
            <a:pPr algn="ctr"/>
            <a:endParaRPr lang="de-DE" sz="2400" b="1" dirty="0">
              <a:solidFill>
                <a:schemeClr val="bg1"/>
              </a:solidFill>
            </a:endParaRPr>
          </a:p>
          <a:p>
            <a:pPr algn="ctr"/>
            <a:r>
              <a:rPr lang="de-DE" sz="2400" b="1" dirty="0">
                <a:solidFill>
                  <a:schemeClr val="bg1"/>
                </a:solidFill>
              </a:rPr>
              <a:t>III. Musik des Barockzeitalters</a:t>
            </a: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r>
              <a:rPr lang="de-DE" sz="4000" b="1" dirty="0">
                <a:solidFill>
                  <a:schemeClr val="bg1"/>
                </a:solidFill>
              </a:rPr>
              <a:t>5. Die Tonleiter harmonisieren </a:t>
            </a:r>
          </a:p>
        </p:txBody>
      </p:sp>
    </p:spTree>
    <p:extLst>
      <p:ext uri="{BB962C8B-B14F-4D97-AF65-F5344CB8AC3E}">
        <p14:creationId xmlns:p14="http://schemas.microsoft.com/office/powerpoint/2010/main" val="2749680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Screenshot enthält.&#10;&#10;Automatisch generierte Beschreibung">
            <a:extLst>
              <a:ext uri="{FF2B5EF4-FFF2-40B4-BE49-F238E27FC236}">
                <a16:creationId xmlns:a16="http://schemas.microsoft.com/office/drawing/2014/main" id="{0EA0A164-B01A-45C4-8DDE-899A9DFBD8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5421" y="0"/>
            <a:ext cx="4393157" cy="6858000"/>
          </a:xfrm>
          <a:prstGeom prst="rect">
            <a:avLst/>
          </a:prstGeom>
        </p:spPr>
      </p:pic>
    </p:spTree>
    <p:extLst>
      <p:ext uri="{BB962C8B-B14F-4D97-AF65-F5344CB8AC3E}">
        <p14:creationId xmlns:p14="http://schemas.microsoft.com/office/powerpoint/2010/main" val="3019938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Screenshot enthält.&#10;&#10;Automatisch generierte Beschreibung">
            <a:extLst>
              <a:ext uri="{FF2B5EF4-FFF2-40B4-BE49-F238E27FC236}">
                <a16:creationId xmlns:a16="http://schemas.microsoft.com/office/drawing/2014/main" id="{495AACE3-3E1C-4D9A-B97A-E02CB574E7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93" y="1916832"/>
            <a:ext cx="9001214" cy="3024336"/>
          </a:xfrm>
          <a:prstGeom prst="rect">
            <a:avLst/>
          </a:prstGeom>
        </p:spPr>
      </p:pic>
      <p:sp>
        <p:nvSpPr>
          <p:cNvPr id="3" name="Textfeld 2">
            <a:extLst>
              <a:ext uri="{FF2B5EF4-FFF2-40B4-BE49-F238E27FC236}">
                <a16:creationId xmlns:a16="http://schemas.microsoft.com/office/drawing/2014/main" id="{F7D87054-012E-45E2-9F62-CF814CD1CE5B}"/>
              </a:ext>
            </a:extLst>
          </p:cNvPr>
          <p:cNvSpPr txBox="1"/>
          <p:nvPr/>
        </p:nvSpPr>
        <p:spPr>
          <a:xfrm>
            <a:off x="251520" y="579452"/>
            <a:ext cx="4536504" cy="523220"/>
          </a:xfrm>
          <a:prstGeom prst="rect">
            <a:avLst/>
          </a:prstGeom>
          <a:noFill/>
        </p:spPr>
        <p:txBody>
          <a:bodyPr wrap="square" rtlCol="0">
            <a:spAutoFit/>
          </a:bodyPr>
          <a:lstStyle/>
          <a:p>
            <a:pPr algn="just"/>
            <a:r>
              <a:rPr lang="de-DE" sz="2800" b="1" dirty="0">
                <a:solidFill>
                  <a:schemeClr val="bg1"/>
                </a:solidFill>
              </a:rPr>
              <a:t>BA 05: Lösung</a:t>
            </a:r>
          </a:p>
        </p:txBody>
      </p:sp>
    </p:spTree>
    <p:extLst>
      <p:ext uri="{BB962C8B-B14F-4D97-AF65-F5344CB8AC3E}">
        <p14:creationId xmlns:p14="http://schemas.microsoft.com/office/powerpoint/2010/main" val="1147061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3D756C3C-CBB3-45E5-A4C7-5AA68A3401E8}"/>
              </a:ext>
            </a:extLst>
          </p:cNvPr>
          <p:cNvSpPr txBox="1"/>
          <p:nvPr/>
        </p:nvSpPr>
        <p:spPr>
          <a:xfrm>
            <a:off x="1015145" y="5877272"/>
            <a:ext cx="7200800" cy="677108"/>
          </a:xfrm>
          <a:prstGeom prst="rect">
            <a:avLst/>
          </a:prstGeom>
          <a:noFill/>
        </p:spPr>
        <p:txBody>
          <a:bodyPr wrap="square" rtlCol="0">
            <a:spAutoFit/>
          </a:bodyPr>
          <a:lstStyle/>
          <a:p>
            <a:r>
              <a:rPr lang="de-DE" sz="2400" b="1" dirty="0">
                <a:solidFill>
                  <a:schemeClr val="bg1"/>
                </a:solidFill>
              </a:rPr>
              <a:t>Schwirrgeräte aus der Mittelsteinzeit</a:t>
            </a:r>
          </a:p>
          <a:p>
            <a:r>
              <a:rPr lang="de-DE" sz="1400" dirty="0">
                <a:solidFill>
                  <a:schemeClr val="bg1"/>
                </a:solidFill>
              </a:rPr>
              <a:t>Foto: </a:t>
            </a:r>
            <a:r>
              <a:rPr lang="de-DE" sz="1400" dirty="0">
                <a:solidFill>
                  <a:schemeClr val="bg1"/>
                </a:solidFill>
                <a:hlinkClick r:id="rId2">
                  <a:extLst>
                    <a:ext uri="{A12FA001-AC4F-418D-AE19-62706E023703}">
                      <ahyp:hlinkClr xmlns:ahyp="http://schemas.microsoft.com/office/drawing/2018/hyperlinkcolor" val="tx"/>
                    </a:ext>
                  </a:extLst>
                </a:hlinkClick>
              </a:rPr>
              <a:t>Gregor Rom</a:t>
            </a:r>
            <a:r>
              <a:rPr lang="de-DE" sz="1400" dirty="0">
                <a:solidFill>
                  <a:schemeClr val="bg1"/>
                </a:solidFill>
              </a:rPr>
              <a:t>, </a:t>
            </a:r>
            <a:r>
              <a:rPr lang="de-DE" sz="1400" dirty="0">
                <a:solidFill>
                  <a:schemeClr val="bg1"/>
                </a:solidFill>
                <a:hlinkClick r:id="rId3">
                  <a:extLst>
                    <a:ext uri="{A12FA001-AC4F-418D-AE19-62706E023703}">
                      <ahyp:hlinkClr xmlns:ahyp="http://schemas.microsoft.com/office/drawing/2018/hyperlinkcolor" val="tx"/>
                    </a:ext>
                  </a:extLst>
                </a:hlinkClick>
              </a:rPr>
              <a:t>CC BY-SA 4.0</a:t>
            </a:r>
            <a:r>
              <a:rPr lang="de-DE" sz="1400" dirty="0">
                <a:solidFill>
                  <a:schemeClr val="bg1"/>
                </a:solidFill>
              </a:rPr>
              <a:t>, via Wikimedia Commons</a:t>
            </a:r>
          </a:p>
        </p:txBody>
      </p:sp>
      <p:pic>
        <p:nvPicPr>
          <p:cNvPr id="3" name="Grafik 2" descr="Ein Bild, das drinnen, sitzend, braun, alt enthält.&#10;&#10;Automatisch generierte Beschreibung">
            <a:extLst>
              <a:ext uri="{FF2B5EF4-FFF2-40B4-BE49-F238E27FC236}">
                <a16:creationId xmlns:a16="http://schemas.microsoft.com/office/drawing/2014/main" id="{D39DD074-EB6F-4D25-84B8-3920CD14A0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616" y="174819"/>
            <a:ext cx="7128792" cy="5558437"/>
          </a:xfrm>
          <a:prstGeom prst="rect">
            <a:avLst/>
          </a:prstGeom>
        </p:spPr>
      </p:pic>
    </p:spTree>
    <p:extLst>
      <p:ext uri="{BB962C8B-B14F-4D97-AF65-F5344CB8AC3E}">
        <p14:creationId xmlns:p14="http://schemas.microsoft.com/office/powerpoint/2010/main" val="2325638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83568" y="579452"/>
            <a:ext cx="7776864" cy="3293209"/>
          </a:xfrm>
          <a:prstGeom prst="rect">
            <a:avLst/>
          </a:prstGeom>
          <a:noFill/>
        </p:spPr>
        <p:txBody>
          <a:bodyPr wrap="square" rtlCol="0">
            <a:spAutoFit/>
          </a:bodyPr>
          <a:lstStyle/>
          <a:p>
            <a:pPr algn="ctr"/>
            <a:r>
              <a:rPr lang="de-DE" sz="2400" b="1" dirty="0">
                <a:solidFill>
                  <a:schemeClr val="bg1"/>
                </a:solidFill>
              </a:rPr>
              <a:t>Werkstatt Musikgeschichte</a:t>
            </a:r>
          </a:p>
          <a:p>
            <a:pPr algn="ctr"/>
            <a:endParaRPr lang="de-DE" sz="2400" b="1" dirty="0">
              <a:solidFill>
                <a:schemeClr val="bg1"/>
              </a:solidFill>
            </a:endParaRPr>
          </a:p>
          <a:p>
            <a:pPr algn="ctr"/>
            <a:r>
              <a:rPr lang="de-DE" sz="2400" b="1" dirty="0">
                <a:solidFill>
                  <a:schemeClr val="bg1"/>
                </a:solidFill>
              </a:rPr>
              <a:t>III. Musik des Barockzeitalters</a:t>
            </a: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r>
              <a:rPr lang="de-DE" sz="4000" b="1" dirty="0">
                <a:solidFill>
                  <a:schemeClr val="bg1"/>
                </a:solidFill>
              </a:rPr>
              <a:t>6. Eine Hörpartitur anfertigen </a:t>
            </a:r>
          </a:p>
        </p:txBody>
      </p:sp>
    </p:spTree>
    <p:extLst>
      <p:ext uri="{BB962C8B-B14F-4D97-AF65-F5344CB8AC3E}">
        <p14:creationId xmlns:p14="http://schemas.microsoft.com/office/powerpoint/2010/main" val="42789606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Screenshot, Text enthält.&#10;&#10;Automatisch generierte Beschreibung">
            <a:extLst>
              <a:ext uri="{FF2B5EF4-FFF2-40B4-BE49-F238E27FC236}">
                <a16:creationId xmlns:a16="http://schemas.microsoft.com/office/drawing/2014/main" id="{B1480048-B5F2-4214-9B80-274294986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0502" y="0"/>
            <a:ext cx="4402996" cy="6858000"/>
          </a:xfrm>
          <a:prstGeom prst="rect">
            <a:avLst/>
          </a:prstGeom>
        </p:spPr>
      </p:pic>
    </p:spTree>
    <p:extLst>
      <p:ext uri="{BB962C8B-B14F-4D97-AF65-F5344CB8AC3E}">
        <p14:creationId xmlns:p14="http://schemas.microsoft.com/office/powerpoint/2010/main" val="29255043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C8E469F0-D581-432F-97AC-37CF118CC0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72" t="2363" r="15512" b="21869"/>
          <a:stretch/>
        </p:blipFill>
        <p:spPr bwMode="auto">
          <a:xfrm>
            <a:off x="579640" y="0"/>
            <a:ext cx="7984720" cy="6048671"/>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B56487C2-6EA9-4EFB-A4F9-7733FC1F99C4}"/>
              </a:ext>
            </a:extLst>
          </p:cNvPr>
          <p:cNvSpPr txBox="1"/>
          <p:nvPr/>
        </p:nvSpPr>
        <p:spPr>
          <a:xfrm>
            <a:off x="467544" y="6048671"/>
            <a:ext cx="7416824" cy="677108"/>
          </a:xfrm>
          <a:prstGeom prst="rect">
            <a:avLst/>
          </a:prstGeom>
          <a:noFill/>
        </p:spPr>
        <p:txBody>
          <a:bodyPr wrap="square" rtlCol="0">
            <a:spAutoFit/>
          </a:bodyPr>
          <a:lstStyle/>
          <a:p>
            <a:r>
              <a:rPr lang="de-DE" sz="2400" b="1" dirty="0">
                <a:solidFill>
                  <a:schemeClr val="bg1"/>
                </a:solidFill>
              </a:rPr>
              <a:t>Markus-Dom in Venedig, außen</a:t>
            </a:r>
          </a:p>
          <a:p>
            <a:r>
              <a:rPr lang="de-DE" sz="1400" dirty="0">
                <a:solidFill>
                  <a:schemeClr val="bg1"/>
                </a:solidFill>
              </a:rPr>
              <a:t>Foto: </a:t>
            </a:r>
            <a:r>
              <a:rPr lang="de-DE" sz="1400" dirty="0">
                <a:solidFill>
                  <a:schemeClr val="bg1"/>
                </a:solidFill>
                <a:hlinkClick r:id="rId3">
                  <a:extLst>
                    <a:ext uri="{A12FA001-AC4F-418D-AE19-62706E023703}">
                      <ahyp:hlinkClr xmlns:ahyp="http://schemas.microsoft.com/office/drawing/2018/hyperlinkcolor" val="tx"/>
                    </a:ext>
                  </a:extLst>
                </a:hlinkClick>
              </a:rPr>
              <a:t>Andreas Volkmer</a:t>
            </a:r>
            <a:r>
              <a:rPr lang="de-DE" sz="1400" dirty="0">
                <a:solidFill>
                  <a:schemeClr val="bg1"/>
                </a:solidFill>
              </a:rPr>
              <a:t>, via Wikimedia Commons</a:t>
            </a:r>
          </a:p>
        </p:txBody>
      </p:sp>
    </p:spTree>
    <p:extLst>
      <p:ext uri="{BB962C8B-B14F-4D97-AF65-F5344CB8AC3E}">
        <p14:creationId xmlns:p14="http://schemas.microsoft.com/office/powerpoint/2010/main" val="448091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DF47A76-42E5-4E2C-ABDF-F1FC0F724F6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A2113091-52FD-482B-99A7-744B38768041}"/>
              </a:ext>
            </a:extLst>
          </p:cNvPr>
          <p:cNvSpPr txBox="1"/>
          <p:nvPr/>
        </p:nvSpPr>
        <p:spPr>
          <a:xfrm>
            <a:off x="5580112" y="150892"/>
            <a:ext cx="3384376" cy="4585871"/>
          </a:xfrm>
          <a:prstGeom prst="rect">
            <a:avLst/>
          </a:prstGeom>
          <a:noFill/>
        </p:spPr>
        <p:txBody>
          <a:bodyPr wrap="square" rtlCol="0">
            <a:spAutoFit/>
          </a:bodyPr>
          <a:lstStyle/>
          <a:p>
            <a:r>
              <a:rPr lang="de-DE" sz="2400" b="1" dirty="0">
                <a:solidFill>
                  <a:schemeClr val="bg1"/>
                </a:solidFill>
              </a:rPr>
              <a:t>Markus-Dom in Venedig, Innenraum</a:t>
            </a:r>
          </a:p>
          <a:p>
            <a:endParaRPr lang="de-DE" sz="2400" b="1" dirty="0">
              <a:solidFill>
                <a:schemeClr val="bg1"/>
              </a:solidFill>
            </a:endParaRPr>
          </a:p>
          <a:p>
            <a:r>
              <a:rPr lang="de-DE" sz="2400" b="1" dirty="0">
                <a:solidFill>
                  <a:schemeClr val="bg1"/>
                </a:solidFill>
              </a:rPr>
              <a:t>Links und rechts sind die beiden Emporen zu seh-en, auf denen Giovanni Gabrieli die </a:t>
            </a:r>
            <a:r>
              <a:rPr lang="de-DE" sz="2400" b="1" dirty="0" err="1">
                <a:solidFill>
                  <a:schemeClr val="bg1"/>
                </a:solidFill>
              </a:rPr>
              <a:t>MusikerIn-nen</a:t>
            </a:r>
            <a:r>
              <a:rPr lang="de-DE" sz="2400" b="1" dirty="0">
                <a:solidFill>
                  <a:schemeClr val="bg1"/>
                </a:solidFill>
              </a:rPr>
              <a:t> für seine </a:t>
            </a:r>
            <a:r>
              <a:rPr lang="de-DE" sz="2400" b="1" dirty="0" err="1">
                <a:solidFill>
                  <a:schemeClr val="bg1"/>
                </a:solidFill>
              </a:rPr>
              <a:t>doppelchö-rigen</a:t>
            </a:r>
            <a:r>
              <a:rPr lang="de-DE" sz="2400" b="1" dirty="0">
                <a:solidFill>
                  <a:schemeClr val="bg1"/>
                </a:solidFill>
              </a:rPr>
              <a:t> Kompositionen </a:t>
            </a:r>
            <a:r>
              <a:rPr lang="de-DE" sz="2400" b="1" dirty="0" err="1">
                <a:solidFill>
                  <a:schemeClr val="bg1"/>
                </a:solidFill>
              </a:rPr>
              <a:t>po-sitionierte</a:t>
            </a:r>
            <a:r>
              <a:rPr lang="de-DE" sz="2400" b="1" dirty="0">
                <a:solidFill>
                  <a:schemeClr val="bg1"/>
                </a:solidFill>
              </a:rPr>
              <a:t>.</a:t>
            </a:r>
          </a:p>
          <a:p>
            <a:endParaRPr lang="de-DE" sz="2400" b="1" dirty="0">
              <a:solidFill>
                <a:schemeClr val="bg1"/>
              </a:solidFill>
            </a:endParaRPr>
          </a:p>
          <a:p>
            <a:r>
              <a:rPr lang="de-DE" sz="1400" dirty="0">
                <a:solidFill>
                  <a:schemeClr val="bg1"/>
                </a:solidFill>
              </a:rPr>
              <a:t>Foto: </a:t>
            </a:r>
            <a:r>
              <a:rPr lang="de-DE" sz="1400" dirty="0">
                <a:solidFill>
                  <a:schemeClr val="bg1"/>
                </a:solidFill>
                <a:hlinkClick r:id="rId3">
                  <a:extLst>
                    <a:ext uri="{A12FA001-AC4F-418D-AE19-62706E023703}">
                      <ahyp:hlinkClr xmlns:ahyp="http://schemas.microsoft.com/office/drawing/2018/hyperlinkcolor" val="tx"/>
                    </a:ext>
                  </a:extLst>
                </a:hlinkClick>
              </a:rPr>
              <a:t>Christian Rosenbaum</a:t>
            </a:r>
            <a:r>
              <a:rPr lang="de-DE" sz="1400" dirty="0">
                <a:solidFill>
                  <a:schemeClr val="bg1"/>
                </a:solidFill>
              </a:rPr>
              <a:t>, </a:t>
            </a:r>
            <a:r>
              <a:rPr lang="de-DE" sz="1400" dirty="0">
                <a:solidFill>
                  <a:schemeClr val="bg1"/>
                </a:solidFill>
                <a:hlinkClick r:id="rId4">
                  <a:extLst>
                    <a:ext uri="{A12FA001-AC4F-418D-AE19-62706E023703}">
                      <ahyp:hlinkClr xmlns:ahyp="http://schemas.microsoft.com/office/drawing/2018/hyperlinkcolor" val="tx"/>
                    </a:ext>
                  </a:extLst>
                </a:hlinkClick>
              </a:rPr>
              <a:t>CC BY-SA 3.0 DE</a:t>
            </a:r>
            <a:r>
              <a:rPr lang="de-DE" sz="1400" dirty="0">
                <a:solidFill>
                  <a:schemeClr val="bg1"/>
                </a:solidFill>
              </a:rPr>
              <a:t>, via Wikimedia Commons</a:t>
            </a:r>
          </a:p>
        </p:txBody>
      </p:sp>
    </p:spTree>
    <p:extLst>
      <p:ext uri="{BB962C8B-B14F-4D97-AF65-F5344CB8AC3E}">
        <p14:creationId xmlns:p14="http://schemas.microsoft.com/office/powerpoint/2010/main" val="22634700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C9B9FDA-2817-4EE4-945E-736AF2A839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5305"/>
            <a:ext cx="9144000" cy="5807390"/>
          </a:xfrm>
          <a:prstGeom prst="rect">
            <a:avLst/>
          </a:prstGeom>
        </p:spPr>
      </p:pic>
    </p:spTree>
    <p:extLst>
      <p:ext uri="{BB962C8B-B14F-4D97-AF65-F5344CB8AC3E}">
        <p14:creationId xmlns:p14="http://schemas.microsoft.com/office/powerpoint/2010/main" val="23772783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26246C8-C0C6-4E04-A251-EDE8AA3E2E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97337"/>
            <a:ext cx="9144000" cy="6063326"/>
          </a:xfrm>
          <a:prstGeom prst="rect">
            <a:avLst/>
          </a:prstGeom>
        </p:spPr>
      </p:pic>
    </p:spTree>
    <p:extLst>
      <p:ext uri="{BB962C8B-B14F-4D97-AF65-F5344CB8AC3E}">
        <p14:creationId xmlns:p14="http://schemas.microsoft.com/office/powerpoint/2010/main" val="24506637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8B22F18-A063-4628-893B-89586735CA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0973"/>
            <a:ext cx="9144000" cy="6056053"/>
          </a:xfrm>
          <a:prstGeom prst="rect">
            <a:avLst/>
          </a:prstGeom>
        </p:spPr>
      </p:pic>
    </p:spTree>
    <p:extLst>
      <p:ext uri="{BB962C8B-B14F-4D97-AF65-F5344CB8AC3E}">
        <p14:creationId xmlns:p14="http://schemas.microsoft.com/office/powerpoint/2010/main" val="4049370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enthält.&#10;&#10;Automatisch generierte Beschreibung">
            <a:extLst>
              <a:ext uri="{FF2B5EF4-FFF2-40B4-BE49-F238E27FC236}">
                <a16:creationId xmlns:a16="http://schemas.microsoft.com/office/drawing/2014/main" id="{27FE3CB3-CEBF-4326-980B-9D2E95B618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7984"/>
            <a:ext cx="9144000" cy="6082031"/>
          </a:xfrm>
          <a:prstGeom prst="rect">
            <a:avLst/>
          </a:prstGeom>
        </p:spPr>
      </p:pic>
    </p:spTree>
    <p:extLst>
      <p:ext uri="{BB962C8B-B14F-4D97-AF65-F5344CB8AC3E}">
        <p14:creationId xmlns:p14="http://schemas.microsoft.com/office/powerpoint/2010/main" val="21718438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enthält.&#10;&#10;Automatisch generierte Beschreibung">
            <a:extLst>
              <a:ext uri="{FF2B5EF4-FFF2-40B4-BE49-F238E27FC236}">
                <a16:creationId xmlns:a16="http://schemas.microsoft.com/office/drawing/2014/main" id="{1D647EC3-CAE9-4371-8DB5-BDBDD841D7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3068"/>
            <a:ext cx="9144000" cy="6231863"/>
          </a:xfrm>
          <a:prstGeom prst="rect">
            <a:avLst/>
          </a:prstGeom>
        </p:spPr>
      </p:pic>
    </p:spTree>
    <p:extLst>
      <p:ext uri="{BB962C8B-B14F-4D97-AF65-F5344CB8AC3E}">
        <p14:creationId xmlns:p14="http://schemas.microsoft.com/office/powerpoint/2010/main" val="7896386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8A4B6D4-0BE9-4C73-8149-D09C648EF6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3145"/>
            <a:ext cx="9144000" cy="6171710"/>
          </a:xfrm>
          <a:prstGeom prst="rect">
            <a:avLst/>
          </a:prstGeom>
        </p:spPr>
      </p:pic>
    </p:spTree>
    <p:extLst>
      <p:ext uri="{BB962C8B-B14F-4D97-AF65-F5344CB8AC3E}">
        <p14:creationId xmlns:p14="http://schemas.microsoft.com/office/powerpoint/2010/main" val="3015769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E188632-C2D0-4F2A-947A-F33941B3D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1814" y="0"/>
            <a:ext cx="4340371" cy="6858000"/>
          </a:xfrm>
          <a:prstGeom prst="rect">
            <a:avLst/>
          </a:prstGeom>
        </p:spPr>
      </p:pic>
    </p:spTree>
    <p:extLst>
      <p:ext uri="{BB962C8B-B14F-4D97-AF65-F5344CB8AC3E}">
        <p14:creationId xmlns:p14="http://schemas.microsoft.com/office/powerpoint/2010/main" val="10983748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enthält.&#10;&#10;Automatisch generierte Beschreibung">
            <a:extLst>
              <a:ext uri="{FF2B5EF4-FFF2-40B4-BE49-F238E27FC236}">
                <a16:creationId xmlns:a16="http://schemas.microsoft.com/office/drawing/2014/main" id="{44F4457F-A135-48DF-83D4-6A1B3F4D8E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4521"/>
            <a:ext cx="9144000" cy="6208958"/>
          </a:xfrm>
          <a:prstGeom prst="rect">
            <a:avLst/>
          </a:prstGeom>
        </p:spPr>
      </p:pic>
    </p:spTree>
    <p:extLst>
      <p:ext uri="{BB962C8B-B14F-4D97-AF65-F5344CB8AC3E}">
        <p14:creationId xmlns:p14="http://schemas.microsoft.com/office/powerpoint/2010/main" val="8089965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B34C8EB-73CC-4825-89F9-678D3EF2D7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6672"/>
            <a:ext cx="9144000" cy="3181626"/>
          </a:xfrm>
          <a:prstGeom prst="rect">
            <a:avLst/>
          </a:prstGeom>
        </p:spPr>
      </p:pic>
    </p:spTree>
    <p:extLst>
      <p:ext uri="{BB962C8B-B14F-4D97-AF65-F5344CB8AC3E}">
        <p14:creationId xmlns:p14="http://schemas.microsoft.com/office/powerpoint/2010/main" val="20742731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9E1BD4AD-6B63-4E9C-8267-7E3CF8381C54}"/>
              </a:ext>
            </a:extLst>
          </p:cNvPr>
          <p:cNvSpPr txBox="1"/>
          <p:nvPr/>
        </p:nvSpPr>
        <p:spPr>
          <a:xfrm>
            <a:off x="0" y="44624"/>
            <a:ext cx="4452177" cy="523220"/>
          </a:xfrm>
          <a:prstGeom prst="rect">
            <a:avLst/>
          </a:prstGeom>
          <a:noFill/>
        </p:spPr>
        <p:txBody>
          <a:bodyPr wrap="square" rtlCol="0">
            <a:spAutoFit/>
          </a:bodyPr>
          <a:lstStyle/>
          <a:p>
            <a:r>
              <a:rPr lang="de-DE" sz="2800" b="1" dirty="0">
                <a:solidFill>
                  <a:schemeClr val="bg1"/>
                </a:solidFill>
              </a:rPr>
              <a:t>BA 06-2: Lösungsvorschlag</a:t>
            </a:r>
          </a:p>
        </p:txBody>
      </p:sp>
      <p:pic>
        <p:nvPicPr>
          <p:cNvPr id="5" name="Grafik 4" descr="Ein Bild, das Text enthält.&#10;&#10;Automatisch generierte Beschreibung">
            <a:extLst>
              <a:ext uri="{FF2B5EF4-FFF2-40B4-BE49-F238E27FC236}">
                <a16:creationId xmlns:a16="http://schemas.microsoft.com/office/drawing/2014/main" id="{F16D0830-F60D-43DB-9B6D-0F7B815285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0688"/>
            <a:ext cx="9144000" cy="5978381"/>
          </a:xfrm>
          <a:prstGeom prst="rect">
            <a:avLst/>
          </a:prstGeom>
        </p:spPr>
      </p:pic>
    </p:spTree>
    <p:extLst>
      <p:ext uri="{BB962C8B-B14F-4D97-AF65-F5344CB8AC3E}">
        <p14:creationId xmlns:p14="http://schemas.microsoft.com/office/powerpoint/2010/main" val="25205075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83568" y="579452"/>
            <a:ext cx="7776864" cy="3293209"/>
          </a:xfrm>
          <a:prstGeom prst="rect">
            <a:avLst/>
          </a:prstGeom>
          <a:noFill/>
        </p:spPr>
        <p:txBody>
          <a:bodyPr wrap="square" rtlCol="0">
            <a:spAutoFit/>
          </a:bodyPr>
          <a:lstStyle/>
          <a:p>
            <a:pPr algn="ctr"/>
            <a:r>
              <a:rPr lang="de-DE" sz="2400" b="1" dirty="0">
                <a:solidFill>
                  <a:schemeClr val="bg1"/>
                </a:solidFill>
              </a:rPr>
              <a:t>Werkstatt Musikgeschichte</a:t>
            </a:r>
          </a:p>
          <a:p>
            <a:pPr algn="ctr"/>
            <a:endParaRPr lang="de-DE" sz="2400" b="1" dirty="0">
              <a:solidFill>
                <a:schemeClr val="bg1"/>
              </a:solidFill>
            </a:endParaRPr>
          </a:p>
          <a:p>
            <a:pPr algn="ctr"/>
            <a:r>
              <a:rPr lang="de-DE" sz="2400" b="1" dirty="0">
                <a:solidFill>
                  <a:schemeClr val="bg1"/>
                </a:solidFill>
              </a:rPr>
              <a:t>III. Musik des Barockzeitalters</a:t>
            </a: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r>
              <a:rPr lang="de-DE" sz="4000" b="1" dirty="0">
                <a:solidFill>
                  <a:schemeClr val="bg1"/>
                </a:solidFill>
              </a:rPr>
              <a:t>7. Architekturelemente zeichnen </a:t>
            </a:r>
          </a:p>
        </p:txBody>
      </p:sp>
    </p:spTree>
    <p:extLst>
      <p:ext uri="{BB962C8B-B14F-4D97-AF65-F5344CB8AC3E}">
        <p14:creationId xmlns:p14="http://schemas.microsoft.com/office/powerpoint/2010/main" val="21574699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Screenshot enthält.&#10;&#10;Automatisch generierte Beschreibung">
            <a:extLst>
              <a:ext uri="{FF2B5EF4-FFF2-40B4-BE49-F238E27FC236}">
                <a16:creationId xmlns:a16="http://schemas.microsoft.com/office/drawing/2014/main" id="{45C765A8-30D0-47F4-A22C-5B241EA5FB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9276" y="0"/>
            <a:ext cx="4305447" cy="6858000"/>
          </a:xfrm>
          <a:prstGeom prst="rect">
            <a:avLst/>
          </a:prstGeom>
        </p:spPr>
      </p:pic>
    </p:spTree>
    <p:extLst>
      <p:ext uri="{BB962C8B-B14F-4D97-AF65-F5344CB8AC3E}">
        <p14:creationId xmlns:p14="http://schemas.microsoft.com/office/powerpoint/2010/main" val="28155876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C11C10B-5D65-459F-9BBC-8B326736F6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0"/>
            <a:ext cx="4388652" cy="6858000"/>
          </a:xfrm>
          <a:prstGeom prst="rect">
            <a:avLst/>
          </a:prstGeom>
        </p:spPr>
      </p:pic>
      <p:sp>
        <p:nvSpPr>
          <p:cNvPr id="4" name="Textfeld 3">
            <a:extLst>
              <a:ext uri="{FF2B5EF4-FFF2-40B4-BE49-F238E27FC236}">
                <a16:creationId xmlns:a16="http://schemas.microsoft.com/office/drawing/2014/main" id="{B1A78E97-D9F3-4ABA-8503-AEA66682829E}"/>
              </a:ext>
            </a:extLst>
          </p:cNvPr>
          <p:cNvSpPr txBox="1"/>
          <p:nvPr/>
        </p:nvSpPr>
        <p:spPr>
          <a:xfrm>
            <a:off x="5580112" y="980728"/>
            <a:ext cx="3096344" cy="1261884"/>
          </a:xfrm>
          <a:prstGeom prst="rect">
            <a:avLst/>
          </a:prstGeom>
          <a:noFill/>
        </p:spPr>
        <p:txBody>
          <a:bodyPr wrap="square" rtlCol="0">
            <a:spAutoFit/>
          </a:bodyPr>
          <a:lstStyle/>
          <a:p>
            <a:r>
              <a:rPr lang="de-DE" sz="2400" b="1" dirty="0">
                <a:solidFill>
                  <a:schemeClr val="bg1"/>
                </a:solidFill>
              </a:rPr>
              <a:t>Frauenkirche Dresden</a:t>
            </a:r>
          </a:p>
          <a:p>
            <a:endParaRPr lang="de-DE" sz="2400" b="1" dirty="0">
              <a:solidFill>
                <a:schemeClr val="bg1"/>
              </a:solidFill>
            </a:endParaRPr>
          </a:p>
          <a:p>
            <a:r>
              <a:rPr lang="de-DE" sz="1400" dirty="0">
                <a:solidFill>
                  <a:schemeClr val="bg1"/>
                </a:solidFill>
              </a:rPr>
              <a:t>Foto: </a:t>
            </a:r>
            <a:r>
              <a:rPr lang="de-DE" sz="1400" dirty="0">
                <a:solidFill>
                  <a:schemeClr val="bg1"/>
                </a:solidFill>
                <a:hlinkClick r:id="rId3">
                  <a:extLst>
                    <a:ext uri="{A12FA001-AC4F-418D-AE19-62706E023703}">
                      <ahyp:hlinkClr xmlns:ahyp="http://schemas.microsoft.com/office/drawing/2018/hyperlinkcolor" val="tx"/>
                    </a:ext>
                  </a:extLst>
                </a:hlinkClick>
              </a:rPr>
              <a:t>Netopyr</a:t>
            </a:r>
            <a:r>
              <a:rPr lang="de-DE" sz="1400" dirty="0">
                <a:solidFill>
                  <a:schemeClr val="bg1"/>
                </a:solidFill>
              </a:rPr>
              <a:t>, </a:t>
            </a:r>
            <a:r>
              <a:rPr lang="de-DE" sz="1400" dirty="0">
                <a:solidFill>
                  <a:schemeClr val="bg1"/>
                </a:solidFill>
                <a:hlinkClick r:id="rId4">
                  <a:extLst>
                    <a:ext uri="{A12FA001-AC4F-418D-AE19-62706E023703}">
                      <ahyp:hlinkClr xmlns:ahyp="http://schemas.microsoft.com/office/drawing/2018/hyperlinkcolor" val="tx"/>
                    </a:ext>
                  </a:extLst>
                </a:hlinkClick>
              </a:rPr>
              <a:t>CC BY-SA 3.0</a:t>
            </a:r>
            <a:r>
              <a:rPr lang="de-DE" sz="1400" dirty="0">
                <a:solidFill>
                  <a:schemeClr val="bg1"/>
                </a:solidFill>
              </a:rPr>
              <a:t>, via Wikimedia Commons</a:t>
            </a:r>
          </a:p>
        </p:txBody>
      </p:sp>
    </p:spTree>
    <p:extLst>
      <p:ext uri="{BB962C8B-B14F-4D97-AF65-F5344CB8AC3E}">
        <p14:creationId xmlns:p14="http://schemas.microsoft.com/office/powerpoint/2010/main" val="15690181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Gebäude, draußen, Kirche, groß enthält.&#10;&#10;Automatisch generierte Beschreibung">
            <a:extLst>
              <a:ext uri="{FF2B5EF4-FFF2-40B4-BE49-F238E27FC236}">
                <a16:creationId xmlns:a16="http://schemas.microsoft.com/office/drawing/2014/main" id="{BB338EF6-D3C6-4668-B109-1AC22ECB21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136"/>
            <a:ext cx="9141649" cy="6094432"/>
          </a:xfrm>
          <a:prstGeom prst="rect">
            <a:avLst/>
          </a:prstGeom>
        </p:spPr>
      </p:pic>
      <p:sp>
        <p:nvSpPr>
          <p:cNvPr id="4" name="Textfeld 3">
            <a:extLst>
              <a:ext uri="{FF2B5EF4-FFF2-40B4-BE49-F238E27FC236}">
                <a16:creationId xmlns:a16="http://schemas.microsoft.com/office/drawing/2014/main" id="{F7FAEFBE-8A1F-47F6-9226-39BB97B4B3F9}"/>
              </a:ext>
            </a:extLst>
          </p:cNvPr>
          <p:cNvSpPr txBox="1"/>
          <p:nvPr/>
        </p:nvSpPr>
        <p:spPr>
          <a:xfrm>
            <a:off x="-1473" y="6093296"/>
            <a:ext cx="4573473" cy="677108"/>
          </a:xfrm>
          <a:prstGeom prst="rect">
            <a:avLst/>
          </a:prstGeom>
          <a:noFill/>
        </p:spPr>
        <p:txBody>
          <a:bodyPr wrap="square" rtlCol="0">
            <a:spAutoFit/>
          </a:bodyPr>
          <a:lstStyle/>
          <a:p>
            <a:r>
              <a:rPr lang="de-DE" sz="2400" b="1" dirty="0">
                <a:solidFill>
                  <a:schemeClr val="bg1"/>
                </a:solidFill>
              </a:rPr>
              <a:t>Stift </a:t>
            </a:r>
            <a:r>
              <a:rPr lang="de-DE" sz="2400" b="1" dirty="0" err="1">
                <a:solidFill>
                  <a:schemeClr val="bg1"/>
                </a:solidFill>
              </a:rPr>
              <a:t>Melk</a:t>
            </a:r>
            <a:endParaRPr lang="de-DE" sz="2400" b="1" dirty="0">
              <a:solidFill>
                <a:schemeClr val="bg1"/>
              </a:solidFill>
            </a:endParaRPr>
          </a:p>
          <a:p>
            <a:r>
              <a:rPr lang="de-DE" sz="1400" dirty="0">
                <a:solidFill>
                  <a:schemeClr val="bg1"/>
                </a:solidFill>
              </a:rPr>
              <a:t>Foto: </a:t>
            </a:r>
            <a:r>
              <a:rPr lang="de-DE" sz="1400" dirty="0">
                <a:solidFill>
                  <a:schemeClr val="bg1"/>
                </a:solidFill>
                <a:hlinkClick r:id="rId4">
                  <a:extLst>
                    <a:ext uri="{A12FA001-AC4F-418D-AE19-62706E023703}">
                      <ahyp:hlinkClr xmlns:ahyp="http://schemas.microsoft.com/office/drawing/2018/hyperlinkcolor" val="tx"/>
                    </a:ext>
                  </a:extLst>
                </a:hlinkClick>
              </a:rPr>
              <a:t>Thomas </a:t>
            </a:r>
            <a:r>
              <a:rPr lang="de-DE" sz="1400" dirty="0" err="1">
                <a:solidFill>
                  <a:schemeClr val="bg1"/>
                </a:solidFill>
                <a:hlinkClick r:id="rId4">
                  <a:extLst>
                    <a:ext uri="{A12FA001-AC4F-418D-AE19-62706E023703}">
                      <ahyp:hlinkClr xmlns:ahyp="http://schemas.microsoft.com/office/drawing/2018/hyperlinkcolor" val="tx"/>
                    </a:ext>
                  </a:extLst>
                </a:hlinkClick>
              </a:rPr>
              <a:t>Ledl</a:t>
            </a:r>
            <a:r>
              <a:rPr lang="de-DE" sz="1400" dirty="0">
                <a:solidFill>
                  <a:schemeClr val="bg1"/>
                </a:solidFill>
              </a:rPr>
              <a:t>, </a:t>
            </a:r>
            <a:r>
              <a:rPr lang="de-DE" sz="1400" dirty="0">
                <a:solidFill>
                  <a:schemeClr val="bg1"/>
                </a:solidFill>
                <a:hlinkClick r:id="rId5">
                  <a:extLst>
                    <a:ext uri="{A12FA001-AC4F-418D-AE19-62706E023703}">
                      <ahyp:hlinkClr xmlns:ahyp="http://schemas.microsoft.com/office/drawing/2018/hyperlinkcolor" val="tx"/>
                    </a:ext>
                  </a:extLst>
                </a:hlinkClick>
              </a:rPr>
              <a:t>CC BY-SA 4.0</a:t>
            </a:r>
            <a:r>
              <a:rPr lang="de-DE" sz="1400" dirty="0">
                <a:solidFill>
                  <a:schemeClr val="bg1"/>
                </a:solidFill>
              </a:rPr>
              <a:t>, via Wikimedia Commons</a:t>
            </a:r>
          </a:p>
        </p:txBody>
      </p:sp>
    </p:spTree>
    <p:extLst>
      <p:ext uri="{BB962C8B-B14F-4D97-AF65-F5344CB8AC3E}">
        <p14:creationId xmlns:p14="http://schemas.microsoft.com/office/powerpoint/2010/main" val="28506209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BDBE891-4219-4E15-9671-617C64DD96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079787"/>
          </a:xfrm>
          <a:prstGeom prst="rect">
            <a:avLst/>
          </a:prstGeom>
        </p:spPr>
      </p:pic>
      <p:sp>
        <p:nvSpPr>
          <p:cNvPr id="6" name="Textfeld 5">
            <a:extLst>
              <a:ext uri="{FF2B5EF4-FFF2-40B4-BE49-F238E27FC236}">
                <a16:creationId xmlns:a16="http://schemas.microsoft.com/office/drawing/2014/main" id="{3DF4BBDD-EE54-4BC4-A094-CEBCC9447BBD}"/>
              </a:ext>
            </a:extLst>
          </p:cNvPr>
          <p:cNvSpPr txBox="1"/>
          <p:nvPr/>
        </p:nvSpPr>
        <p:spPr>
          <a:xfrm>
            <a:off x="-1473" y="6093296"/>
            <a:ext cx="4573473" cy="677108"/>
          </a:xfrm>
          <a:prstGeom prst="rect">
            <a:avLst/>
          </a:prstGeom>
          <a:noFill/>
        </p:spPr>
        <p:txBody>
          <a:bodyPr wrap="square" rtlCol="0">
            <a:spAutoFit/>
          </a:bodyPr>
          <a:lstStyle/>
          <a:p>
            <a:r>
              <a:rPr lang="de-DE" sz="2400" b="1" dirty="0">
                <a:solidFill>
                  <a:schemeClr val="bg1"/>
                </a:solidFill>
              </a:rPr>
              <a:t>Schloss </a:t>
            </a:r>
            <a:r>
              <a:rPr lang="de-DE" sz="2400" b="1" dirty="0" err="1">
                <a:solidFill>
                  <a:schemeClr val="bg1"/>
                </a:solidFill>
              </a:rPr>
              <a:t>Amalienburg</a:t>
            </a:r>
            <a:r>
              <a:rPr lang="de-DE" sz="2400" b="1" dirty="0">
                <a:solidFill>
                  <a:schemeClr val="bg1"/>
                </a:solidFill>
              </a:rPr>
              <a:t>, München</a:t>
            </a:r>
          </a:p>
          <a:p>
            <a:r>
              <a:rPr lang="de-DE" sz="1400" dirty="0">
                <a:solidFill>
                  <a:schemeClr val="bg1"/>
                </a:solidFill>
              </a:rPr>
              <a:t>Foto: </a:t>
            </a:r>
            <a:r>
              <a:rPr lang="de-DE" sz="1400" dirty="0">
                <a:solidFill>
                  <a:schemeClr val="bg1"/>
                </a:solidFill>
                <a:hlinkClick r:id="rId3">
                  <a:extLst>
                    <a:ext uri="{A12FA001-AC4F-418D-AE19-62706E023703}">
                      <ahyp:hlinkClr xmlns:ahyp="http://schemas.microsoft.com/office/drawing/2018/hyperlinkcolor" val="tx"/>
                    </a:ext>
                  </a:extLst>
                </a:hlinkClick>
              </a:rPr>
              <a:t>Massimop</a:t>
            </a:r>
            <a:r>
              <a:rPr lang="de-DE" sz="1400" dirty="0">
                <a:solidFill>
                  <a:schemeClr val="bg1"/>
                </a:solidFill>
              </a:rPr>
              <a:t>, </a:t>
            </a:r>
            <a:r>
              <a:rPr lang="de-DE" sz="1400" dirty="0">
                <a:solidFill>
                  <a:schemeClr val="bg1"/>
                </a:solidFill>
                <a:hlinkClick r:id="rId4">
                  <a:extLst>
                    <a:ext uri="{A12FA001-AC4F-418D-AE19-62706E023703}">
                      <ahyp:hlinkClr xmlns:ahyp="http://schemas.microsoft.com/office/drawing/2018/hyperlinkcolor" val="tx"/>
                    </a:ext>
                  </a:extLst>
                </a:hlinkClick>
              </a:rPr>
              <a:t>CC BY-SA 3.0</a:t>
            </a:r>
            <a:r>
              <a:rPr lang="de-DE" sz="1400" dirty="0">
                <a:solidFill>
                  <a:schemeClr val="bg1"/>
                </a:solidFill>
              </a:rPr>
              <a:t>, via Wikimedia Commons</a:t>
            </a:r>
          </a:p>
        </p:txBody>
      </p:sp>
    </p:spTree>
    <p:extLst>
      <p:ext uri="{BB962C8B-B14F-4D97-AF65-F5344CB8AC3E}">
        <p14:creationId xmlns:p14="http://schemas.microsoft.com/office/powerpoint/2010/main" val="39292190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29FEC3F-6ADC-4B05-8FDA-6AA1B9FCBB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143" y="0"/>
            <a:ext cx="8123713" cy="6093296"/>
          </a:xfrm>
          <a:prstGeom prst="rect">
            <a:avLst/>
          </a:prstGeom>
        </p:spPr>
      </p:pic>
      <p:sp>
        <p:nvSpPr>
          <p:cNvPr id="4" name="Textfeld 3">
            <a:extLst>
              <a:ext uri="{FF2B5EF4-FFF2-40B4-BE49-F238E27FC236}">
                <a16:creationId xmlns:a16="http://schemas.microsoft.com/office/drawing/2014/main" id="{F1446507-79EA-4C44-AE29-9CD7F3652502}"/>
              </a:ext>
            </a:extLst>
          </p:cNvPr>
          <p:cNvSpPr txBox="1"/>
          <p:nvPr/>
        </p:nvSpPr>
        <p:spPr>
          <a:xfrm>
            <a:off x="430575" y="6093296"/>
            <a:ext cx="5365561" cy="677108"/>
          </a:xfrm>
          <a:prstGeom prst="rect">
            <a:avLst/>
          </a:prstGeom>
          <a:noFill/>
        </p:spPr>
        <p:txBody>
          <a:bodyPr wrap="square" rtlCol="0">
            <a:spAutoFit/>
          </a:bodyPr>
          <a:lstStyle/>
          <a:p>
            <a:r>
              <a:rPr lang="de-DE" sz="2400" b="1" dirty="0">
                <a:solidFill>
                  <a:schemeClr val="bg1"/>
                </a:solidFill>
              </a:rPr>
              <a:t>Altarraum der Basilika Vierzehnheiligen</a:t>
            </a:r>
          </a:p>
          <a:p>
            <a:r>
              <a:rPr lang="de-DE" sz="1400" dirty="0">
                <a:solidFill>
                  <a:schemeClr val="bg1"/>
                </a:solidFill>
              </a:rPr>
              <a:t>Foto: </a:t>
            </a:r>
            <a:r>
              <a:rPr lang="de-DE" sz="1400" dirty="0">
                <a:solidFill>
                  <a:schemeClr val="bg1"/>
                </a:solidFill>
                <a:hlinkClick r:id="rId3">
                  <a:extLst>
                    <a:ext uri="{A12FA001-AC4F-418D-AE19-62706E023703}">
                      <ahyp:hlinkClr xmlns:ahyp="http://schemas.microsoft.com/office/drawing/2018/hyperlinkcolor" val="tx"/>
                    </a:ext>
                  </a:extLst>
                </a:hlinkClick>
              </a:rPr>
              <a:t>Ermell</a:t>
            </a:r>
            <a:r>
              <a:rPr lang="de-DE" sz="1400" dirty="0">
                <a:solidFill>
                  <a:schemeClr val="bg1"/>
                </a:solidFill>
              </a:rPr>
              <a:t>, </a:t>
            </a:r>
            <a:r>
              <a:rPr lang="de-DE" sz="1400" dirty="0">
                <a:solidFill>
                  <a:schemeClr val="bg1"/>
                </a:solidFill>
                <a:hlinkClick r:id="rId4">
                  <a:extLst>
                    <a:ext uri="{A12FA001-AC4F-418D-AE19-62706E023703}">
                      <ahyp:hlinkClr xmlns:ahyp="http://schemas.microsoft.com/office/drawing/2018/hyperlinkcolor" val="tx"/>
                    </a:ext>
                  </a:extLst>
                </a:hlinkClick>
              </a:rPr>
              <a:t>CC BY-SA 4.0</a:t>
            </a:r>
            <a:r>
              <a:rPr lang="de-DE" sz="1400" dirty="0">
                <a:solidFill>
                  <a:schemeClr val="bg1"/>
                </a:solidFill>
              </a:rPr>
              <a:t>, via Wikimedia Commons</a:t>
            </a:r>
          </a:p>
        </p:txBody>
      </p:sp>
    </p:spTree>
    <p:extLst>
      <p:ext uri="{BB962C8B-B14F-4D97-AF65-F5344CB8AC3E}">
        <p14:creationId xmlns:p14="http://schemas.microsoft.com/office/powerpoint/2010/main" val="9186499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91C504D-3EF6-4EB8-B2E5-2AEE2B66FA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920" y="0"/>
            <a:ext cx="4581144" cy="6858000"/>
          </a:xfrm>
          <a:prstGeom prst="rect">
            <a:avLst/>
          </a:prstGeom>
        </p:spPr>
      </p:pic>
      <p:sp>
        <p:nvSpPr>
          <p:cNvPr id="5" name="Textfeld 4">
            <a:extLst>
              <a:ext uri="{FF2B5EF4-FFF2-40B4-BE49-F238E27FC236}">
                <a16:creationId xmlns:a16="http://schemas.microsoft.com/office/drawing/2014/main" id="{ABC449B3-9541-487C-A905-424904AC62E4}"/>
              </a:ext>
            </a:extLst>
          </p:cNvPr>
          <p:cNvSpPr txBox="1"/>
          <p:nvPr/>
        </p:nvSpPr>
        <p:spPr>
          <a:xfrm>
            <a:off x="5580112" y="980728"/>
            <a:ext cx="3168352" cy="1631216"/>
          </a:xfrm>
          <a:prstGeom prst="rect">
            <a:avLst/>
          </a:prstGeom>
          <a:noFill/>
        </p:spPr>
        <p:txBody>
          <a:bodyPr wrap="square" rtlCol="0">
            <a:spAutoFit/>
          </a:bodyPr>
          <a:lstStyle/>
          <a:p>
            <a:r>
              <a:rPr lang="de-DE" sz="2400" b="1" dirty="0">
                <a:solidFill>
                  <a:schemeClr val="bg1"/>
                </a:solidFill>
              </a:rPr>
              <a:t>Scheinkuppel in der Jesuitenkirche in Wien</a:t>
            </a:r>
          </a:p>
          <a:p>
            <a:endParaRPr lang="de-DE" sz="2400" b="1" dirty="0">
              <a:solidFill>
                <a:schemeClr val="bg1"/>
              </a:solidFill>
            </a:endParaRPr>
          </a:p>
          <a:p>
            <a:r>
              <a:rPr lang="de-DE" sz="1400" dirty="0">
                <a:solidFill>
                  <a:schemeClr val="bg1"/>
                </a:solidFill>
              </a:rPr>
              <a:t>Foto: </a:t>
            </a:r>
            <a:r>
              <a:rPr lang="de-DE" sz="1400" dirty="0">
                <a:solidFill>
                  <a:schemeClr val="bg1"/>
                </a:solidFill>
                <a:hlinkClick r:id="rId3">
                  <a:extLst>
                    <a:ext uri="{A12FA001-AC4F-418D-AE19-62706E023703}">
                      <ahyp:hlinkClr xmlns:ahyp="http://schemas.microsoft.com/office/drawing/2018/hyperlinkcolor" val="tx"/>
                    </a:ext>
                  </a:extLst>
                </a:hlinkClick>
              </a:rPr>
              <a:t>Alberto Fernandez </a:t>
            </a:r>
            <a:r>
              <a:rPr lang="de-DE" sz="1400" dirty="0" err="1">
                <a:solidFill>
                  <a:schemeClr val="bg1"/>
                </a:solidFill>
                <a:hlinkClick r:id="rId3">
                  <a:extLst>
                    <a:ext uri="{A12FA001-AC4F-418D-AE19-62706E023703}">
                      <ahyp:hlinkClr xmlns:ahyp="http://schemas.microsoft.com/office/drawing/2018/hyperlinkcolor" val="tx"/>
                    </a:ext>
                  </a:extLst>
                </a:hlinkClick>
              </a:rPr>
              <a:t>Fernandez</a:t>
            </a:r>
            <a:r>
              <a:rPr lang="de-DE" sz="1400" dirty="0">
                <a:solidFill>
                  <a:schemeClr val="bg1"/>
                </a:solidFill>
              </a:rPr>
              <a:t>, </a:t>
            </a:r>
            <a:br>
              <a:rPr lang="de-DE" sz="1400" dirty="0">
                <a:solidFill>
                  <a:schemeClr val="bg1"/>
                </a:solidFill>
              </a:rPr>
            </a:br>
            <a:r>
              <a:rPr lang="de-DE" sz="1400" dirty="0">
                <a:solidFill>
                  <a:schemeClr val="bg1"/>
                </a:solidFill>
                <a:hlinkClick r:id="rId4">
                  <a:extLst>
                    <a:ext uri="{A12FA001-AC4F-418D-AE19-62706E023703}">
                      <ahyp:hlinkClr xmlns:ahyp="http://schemas.microsoft.com/office/drawing/2018/hyperlinkcolor" val="tx"/>
                    </a:ext>
                  </a:extLst>
                </a:hlinkClick>
              </a:rPr>
              <a:t>CC BY-SA 3.0</a:t>
            </a:r>
            <a:r>
              <a:rPr lang="de-DE" sz="1400" dirty="0">
                <a:solidFill>
                  <a:schemeClr val="bg1"/>
                </a:solidFill>
              </a:rPr>
              <a:t>, via Wikimedia Commons</a:t>
            </a:r>
          </a:p>
        </p:txBody>
      </p:sp>
    </p:spTree>
    <p:extLst>
      <p:ext uri="{BB962C8B-B14F-4D97-AF65-F5344CB8AC3E}">
        <p14:creationId xmlns:p14="http://schemas.microsoft.com/office/powerpoint/2010/main" val="2332531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D6CDAD3-313B-4CBD-8D89-46FA6D19FB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0300" y="0"/>
            <a:ext cx="4343400" cy="6858000"/>
          </a:xfrm>
          <a:prstGeom prst="rect">
            <a:avLst/>
          </a:prstGeom>
        </p:spPr>
      </p:pic>
    </p:spTree>
    <p:extLst>
      <p:ext uri="{BB962C8B-B14F-4D97-AF65-F5344CB8AC3E}">
        <p14:creationId xmlns:p14="http://schemas.microsoft.com/office/powerpoint/2010/main" val="34557105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AC30AFD-57B9-4A52-AF31-2F75D1D1E1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361" y="0"/>
            <a:ext cx="4796703" cy="6858000"/>
          </a:xfrm>
          <a:prstGeom prst="rect">
            <a:avLst/>
          </a:prstGeom>
        </p:spPr>
      </p:pic>
      <p:sp>
        <p:nvSpPr>
          <p:cNvPr id="5" name="Textfeld 4">
            <a:extLst>
              <a:ext uri="{FF2B5EF4-FFF2-40B4-BE49-F238E27FC236}">
                <a16:creationId xmlns:a16="http://schemas.microsoft.com/office/drawing/2014/main" id="{0DD76A64-6AF8-4B66-9EDB-45B987B30C10}"/>
              </a:ext>
            </a:extLst>
          </p:cNvPr>
          <p:cNvSpPr txBox="1"/>
          <p:nvPr/>
        </p:nvSpPr>
        <p:spPr>
          <a:xfrm>
            <a:off x="5580112" y="980728"/>
            <a:ext cx="3168352" cy="1631216"/>
          </a:xfrm>
          <a:prstGeom prst="rect">
            <a:avLst/>
          </a:prstGeom>
          <a:noFill/>
        </p:spPr>
        <p:txBody>
          <a:bodyPr wrap="square" rtlCol="0">
            <a:spAutoFit/>
          </a:bodyPr>
          <a:lstStyle/>
          <a:p>
            <a:r>
              <a:rPr lang="de-DE" sz="2400" b="1" dirty="0">
                <a:solidFill>
                  <a:schemeClr val="bg1"/>
                </a:solidFill>
              </a:rPr>
              <a:t>Deckengemälde in </a:t>
            </a:r>
            <a:r>
              <a:rPr lang="de-DE" sz="2400" b="1" dirty="0" err="1">
                <a:solidFill>
                  <a:schemeClr val="bg1"/>
                </a:solidFill>
              </a:rPr>
              <a:t>Sant‘Ignazio</a:t>
            </a:r>
            <a:r>
              <a:rPr lang="de-DE" sz="2400" b="1" dirty="0">
                <a:solidFill>
                  <a:schemeClr val="bg1"/>
                </a:solidFill>
              </a:rPr>
              <a:t> (Rom)</a:t>
            </a:r>
          </a:p>
          <a:p>
            <a:endParaRPr lang="de-DE" sz="2400" b="1" dirty="0">
              <a:solidFill>
                <a:schemeClr val="bg1"/>
              </a:solidFill>
            </a:endParaRPr>
          </a:p>
          <a:p>
            <a:r>
              <a:rPr lang="de-DE" sz="1400" dirty="0">
                <a:solidFill>
                  <a:schemeClr val="bg1"/>
                </a:solidFill>
              </a:rPr>
              <a:t>Foto: </a:t>
            </a:r>
            <a:r>
              <a:rPr lang="de-DE" sz="1400" dirty="0">
                <a:solidFill>
                  <a:schemeClr val="bg1"/>
                </a:solidFill>
                <a:hlinkClick r:id="rId3">
                  <a:extLst>
                    <a:ext uri="{A12FA001-AC4F-418D-AE19-62706E023703}">
                      <ahyp:hlinkClr xmlns:ahyp="http://schemas.microsoft.com/office/drawing/2018/hyperlinkcolor" val="tx"/>
                    </a:ext>
                  </a:extLst>
                </a:hlinkClick>
              </a:rPr>
              <a:t>Sailko</a:t>
            </a:r>
            <a:r>
              <a:rPr lang="de-DE" sz="1400" dirty="0">
                <a:solidFill>
                  <a:schemeClr val="bg1"/>
                </a:solidFill>
              </a:rPr>
              <a:t>, </a:t>
            </a:r>
            <a:r>
              <a:rPr lang="de-DE" sz="1400" dirty="0">
                <a:solidFill>
                  <a:schemeClr val="bg1"/>
                </a:solidFill>
                <a:hlinkClick r:id="rId4">
                  <a:extLst>
                    <a:ext uri="{A12FA001-AC4F-418D-AE19-62706E023703}">
                      <ahyp:hlinkClr xmlns:ahyp="http://schemas.microsoft.com/office/drawing/2018/hyperlinkcolor" val="tx"/>
                    </a:ext>
                  </a:extLst>
                </a:hlinkClick>
              </a:rPr>
              <a:t>CC BY 3.0</a:t>
            </a:r>
            <a:r>
              <a:rPr lang="de-DE" sz="1400" dirty="0">
                <a:solidFill>
                  <a:schemeClr val="bg1"/>
                </a:solidFill>
              </a:rPr>
              <a:t>, via Wikimedia Commons</a:t>
            </a:r>
          </a:p>
        </p:txBody>
      </p:sp>
    </p:spTree>
    <p:extLst>
      <p:ext uri="{BB962C8B-B14F-4D97-AF65-F5344CB8AC3E}">
        <p14:creationId xmlns:p14="http://schemas.microsoft.com/office/powerpoint/2010/main" val="30311107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5D2112E7-6997-4DE4-A7E5-4F2822F40B5A}"/>
              </a:ext>
            </a:extLst>
          </p:cNvPr>
          <p:cNvSpPr txBox="1"/>
          <p:nvPr/>
        </p:nvSpPr>
        <p:spPr>
          <a:xfrm>
            <a:off x="251520" y="579452"/>
            <a:ext cx="8640960" cy="3908762"/>
          </a:xfrm>
          <a:prstGeom prst="rect">
            <a:avLst/>
          </a:prstGeom>
          <a:noFill/>
        </p:spPr>
        <p:txBody>
          <a:bodyPr wrap="square" rtlCol="0">
            <a:spAutoFit/>
          </a:bodyPr>
          <a:lstStyle/>
          <a:p>
            <a:r>
              <a:rPr lang="de-DE" sz="2800" b="1" dirty="0">
                <a:solidFill>
                  <a:schemeClr val="bg1"/>
                </a:solidFill>
              </a:rPr>
              <a:t>BA 06-1: Lösungsvorschlag</a:t>
            </a:r>
          </a:p>
          <a:p>
            <a:endParaRPr lang="de-DE" sz="2800" b="1" dirty="0">
              <a:solidFill>
                <a:schemeClr val="bg1"/>
              </a:solidFill>
            </a:endParaRPr>
          </a:p>
          <a:p>
            <a:r>
              <a:rPr lang="de-DE" sz="2400" b="1" dirty="0">
                <a:solidFill>
                  <a:schemeClr val="bg1"/>
                </a:solidFill>
              </a:rPr>
              <a:t>Als allgemeine Merkmale barocker Architektur könnten notiert werden:</a:t>
            </a:r>
          </a:p>
          <a:p>
            <a:pPr lvl="0"/>
            <a:endParaRPr lang="de-DE" sz="2400" b="1" dirty="0">
              <a:solidFill>
                <a:schemeClr val="bg1"/>
              </a:solidFill>
            </a:endParaRPr>
          </a:p>
          <a:p>
            <a:pPr marL="457200" lvl="0" indent="-457200">
              <a:buFont typeface="Arial" panose="020B0604020202020204" pitchFamily="34" charset="0"/>
              <a:buChar char="•"/>
            </a:pPr>
            <a:r>
              <a:rPr lang="de-DE" sz="2400" b="1" dirty="0">
                <a:solidFill>
                  <a:schemeClr val="bg1"/>
                </a:solidFill>
              </a:rPr>
              <a:t>symmetrische Großformen</a:t>
            </a:r>
          </a:p>
          <a:p>
            <a:pPr marL="457200" lvl="0" indent="-457200">
              <a:buFont typeface="Arial" panose="020B0604020202020204" pitchFamily="34" charset="0"/>
              <a:buChar char="•"/>
            </a:pPr>
            <a:r>
              <a:rPr lang="de-DE" sz="2400" b="1" dirty="0">
                <a:solidFill>
                  <a:schemeClr val="bg1"/>
                </a:solidFill>
              </a:rPr>
              <a:t>prunkvolle und farbenprächtige Ausstattungen</a:t>
            </a:r>
          </a:p>
          <a:p>
            <a:pPr marL="457200" lvl="0" indent="-457200">
              <a:buFont typeface="Arial" panose="020B0604020202020204" pitchFamily="34" charset="0"/>
              <a:buChar char="•"/>
            </a:pPr>
            <a:r>
              <a:rPr lang="de-DE" sz="2400" b="1" dirty="0">
                <a:solidFill>
                  <a:schemeClr val="bg1"/>
                </a:solidFill>
              </a:rPr>
              <a:t>Vorliebe für aufwändige Verschnörkelungen und Verzierungen</a:t>
            </a:r>
          </a:p>
          <a:p>
            <a:pPr marL="457200" indent="-457200">
              <a:buFont typeface="Arial" panose="020B0604020202020204" pitchFamily="34" charset="0"/>
              <a:buChar char="•"/>
            </a:pPr>
            <a:r>
              <a:rPr lang="de-DE" sz="2400" b="1" dirty="0">
                <a:solidFill>
                  <a:schemeClr val="bg1"/>
                </a:solidFill>
              </a:rPr>
              <a:t>illusionistische Darstellungen wie Scheinkuppeln und andere Raumeffekte</a:t>
            </a:r>
          </a:p>
        </p:txBody>
      </p:sp>
    </p:spTree>
    <p:extLst>
      <p:ext uri="{BB962C8B-B14F-4D97-AF65-F5344CB8AC3E}">
        <p14:creationId xmlns:p14="http://schemas.microsoft.com/office/powerpoint/2010/main" val="19201658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Screenshot enthält.&#10;&#10;Automatisch generierte Beschreibung">
            <a:extLst>
              <a:ext uri="{FF2B5EF4-FFF2-40B4-BE49-F238E27FC236}">
                <a16:creationId xmlns:a16="http://schemas.microsoft.com/office/drawing/2014/main" id="{A6C0913A-CBD6-4A93-A6FF-5AB712B726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9276" y="0"/>
            <a:ext cx="4305447" cy="6858000"/>
          </a:xfrm>
          <a:prstGeom prst="rect">
            <a:avLst/>
          </a:prstGeom>
        </p:spPr>
      </p:pic>
    </p:spTree>
    <p:extLst>
      <p:ext uri="{BB962C8B-B14F-4D97-AF65-F5344CB8AC3E}">
        <p14:creationId xmlns:p14="http://schemas.microsoft.com/office/powerpoint/2010/main" val="7280243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Screenshot enthält.&#10;&#10;Automatisch generierte Beschreibung">
            <a:extLst>
              <a:ext uri="{FF2B5EF4-FFF2-40B4-BE49-F238E27FC236}">
                <a16:creationId xmlns:a16="http://schemas.microsoft.com/office/drawing/2014/main" id="{21FBC7EC-363D-4182-96D6-A6B7864B65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4731" y="0"/>
            <a:ext cx="4354538" cy="6858000"/>
          </a:xfrm>
          <a:prstGeom prst="rect">
            <a:avLst/>
          </a:prstGeom>
        </p:spPr>
      </p:pic>
    </p:spTree>
    <p:extLst>
      <p:ext uri="{BB962C8B-B14F-4D97-AF65-F5344CB8AC3E}">
        <p14:creationId xmlns:p14="http://schemas.microsoft.com/office/powerpoint/2010/main" val="41994860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Screenshot enthält.&#10;&#10;Automatisch generierte Beschreibung">
            <a:extLst>
              <a:ext uri="{FF2B5EF4-FFF2-40B4-BE49-F238E27FC236}">
                <a16:creationId xmlns:a16="http://schemas.microsoft.com/office/drawing/2014/main" id="{78DA8020-1D0E-4449-A87C-5AD6A36CCA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7974" y="0"/>
            <a:ext cx="4368052" cy="6858000"/>
          </a:xfrm>
          <a:prstGeom prst="rect">
            <a:avLst/>
          </a:prstGeom>
        </p:spPr>
      </p:pic>
    </p:spTree>
    <p:extLst>
      <p:ext uri="{BB962C8B-B14F-4D97-AF65-F5344CB8AC3E}">
        <p14:creationId xmlns:p14="http://schemas.microsoft.com/office/powerpoint/2010/main" val="19790679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C8ADFC9-2A84-4844-9BCC-1E4AE3D6C4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0"/>
            <a:ext cx="4901545" cy="6858000"/>
          </a:xfrm>
          <a:prstGeom prst="rect">
            <a:avLst/>
          </a:prstGeom>
        </p:spPr>
      </p:pic>
      <p:sp>
        <p:nvSpPr>
          <p:cNvPr id="5" name="Textfeld 4">
            <a:extLst>
              <a:ext uri="{FF2B5EF4-FFF2-40B4-BE49-F238E27FC236}">
                <a16:creationId xmlns:a16="http://schemas.microsoft.com/office/drawing/2014/main" id="{7FF366E1-359C-47AC-A055-3E8269381439}"/>
              </a:ext>
            </a:extLst>
          </p:cNvPr>
          <p:cNvSpPr txBox="1"/>
          <p:nvPr/>
        </p:nvSpPr>
        <p:spPr>
          <a:xfrm>
            <a:off x="5580112" y="980728"/>
            <a:ext cx="3312368" cy="2739211"/>
          </a:xfrm>
          <a:prstGeom prst="rect">
            <a:avLst/>
          </a:prstGeom>
          <a:noFill/>
        </p:spPr>
        <p:txBody>
          <a:bodyPr wrap="square" rtlCol="0">
            <a:spAutoFit/>
          </a:bodyPr>
          <a:lstStyle/>
          <a:p>
            <a:r>
              <a:rPr lang="de-DE" sz="2400" b="1" dirty="0">
                <a:solidFill>
                  <a:schemeClr val="bg1"/>
                </a:solidFill>
              </a:rPr>
              <a:t>Architekturelement 1:</a:t>
            </a:r>
          </a:p>
          <a:p>
            <a:endParaRPr lang="de-DE" sz="2400" b="1" dirty="0">
              <a:solidFill>
                <a:schemeClr val="bg1"/>
              </a:solidFill>
            </a:endParaRPr>
          </a:p>
          <a:p>
            <a:r>
              <a:rPr lang="de-DE" sz="2400" b="1" dirty="0">
                <a:solidFill>
                  <a:schemeClr val="bg1"/>
                </a:solidFill>
              </a:rPr>
              <a:t>Spitzkuppel mit Laterne</a:t>
            </a:r>
          </a:p>
          <a:p>
            <a:endParaRPr lang="de-DE" sz="2400" b="1" dirty="0">
              <a:solidFill>
                <a:schemeClr val="bg1"/>
              </a:solidFill>
            </a:endParaRPr>
          </a:p>
          <a:p>
            <a:r>
              <a:rPr lang="de-DE" sz="2400" b="1" dirty="0">
                <a:solidFill>
                  <a:schemeClr val="bg1"/>
                </a:solidFill>
              </a:rPr>
              <a:t>Frauenkirche Dresden</a:t>
            </a:r>
          </a:p>
          <a:p>
            <a:endParaRPr lang="de-DE" sz="2400" b="1" dirty="0">
              <a:solidFill>
                <a:schemeClr val="bg1"/>
              </a:solidFill>
            </a:endParaRPr>
          </a:p>
          <a:p>
            <a:r>
              <a:rPr lang="de-DE" sz="1400" dirty="0">
                <a:solidFill>
                  <a:schemeClr val="bg1"/>
                </a:solidFill>
              </a:rPr>
              <a:t>Foto: </a:t>
            </a:r>
            <a:r>
              <a:rPr lang="de-DE" sz="1400" dirty="0">
                <a:solidFill>
                  <a:schemeClr val="bg1"/>
                </a:solidFill>
                <a:hlinkClick r:id="rId3">
                  <a:extLst>
                    <a:ext uri="{A12FA001-AC4F-418D-AE19-62706E023703}">
                      <ahyp:hlinkClr xmlns:ahyp="http://schemas.microsoft.com/office/drawing/2018/hyperlinkcolor" val="tx"/>
                    </a:ext>
                  </a:extLst>
                </a:hlinkClick>
              </a:rPr>
              <a:t>Netopyr</a:t>
            </a:r>
            <a:r>
              <a:rPr lang="de-DE" sz="1400" dirty="0">
                <a:solidFill>
                  <a:schemeClr val="bg1"/>
                </a:solidFill>
              </a:rPr>
              <a:t>, </a:t>
            </a:r>
            <a:r>
              <a:rPr lang="de-DE" sz="1400" dirty="0">
                <a:solidFill>
                  <a:schemeClr val="bg1"/>
                </a:solidFill>
                <a:hlinkClick r:id="rId4">
                  <a:extLst>
                    <a:ext uri="{A12FA001-AC4F-418D-AE19-62706E023703}">
                      <ahyp:hlinkClr xmlns:ahyp="http://schemas.microsoft.com/office/drawing/2018/hyperlinkcolor" val="tx"/>
                    </a:ext>
                  </a:extLst>
                </a:hlinkClick>
              </a:rPr>
              <a:t>CC BY-SA 3.0</a:t>
            </a:r>
            <a:r>
              <a:rPr lang="de-DE" sz="1400" dirty="0">
                <a:solidFill>
                  <a:schemeClr val="bg1"/>
                </a:solidFill>
              </a:rPr>
              <a:t>, via Wikimedia Commons, Ausschnitt</a:t>
            </a:r>
          </a:p>
        </p:txBody>
      </p:sp>
    </p:spTree>
    <p:extLst>
      <p:ext uri="{BB962C8B-B14F-4D97-AF65-F5344CB8AC3E}">
        <p14:creationId xmlns:p14="http://schemas.microsoft.com/office/powerpoint/2010/main" val="12145360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1CEF530-6AFD-4E21-B957-208335E03C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418481" cy="6858000"/>
          </a:xfrm>
          <a:prstGeom prst="rect">
            <a:avLst/>
          </a:prstGeom>
        </p:spPr>
      </p:pic>
      <p:sp>
        <p:nvSpPr>
          <p:cNvPr id="5" name="Textfeld 4">
            <a:extLst>
              <a:ext uri="{FF2B5EF4-FFF2-40B4-BE49-F238E27FC236}">
                <a16:creationId xmlns:a16="http://schemas.microsoft.com/office/drawing/2014/main" id="{B5737C90-19B6-4DC5-9DC0-D3C8272ECA0D}"/>
              </a:ext>
            </a:extLst>
          </p:cNvPr>
          <p:cNvSpPr txBox="1"/>
          <p:nvPr/>
        </p:nvSpPr>
        <p:spPr>
          <a:xfrm>
            <a:off x="6588224" y="980728"/>
            <a:ext cx="2304256" cy="2893100"/>
          </a:xfrm>
          <a:prstGeom prst="rect">
            <a:avLst/>
          </a:prstGeom>
          <a:noFill/>
        </p:spPr>
        <p:txBody>
          <a:bodyPr wrap="square" rtlCol="0">
            <a:spAutoFit/>
          </a:bodyPr>
          <a:lstStyle/>
          <a:p>
            <a:r>
              <a:rPr lang="de-DE" sz="2400" b="1" dirty="0">
                <a:solidFill>
                  <a:schemeClr val="bg1"/>
                </a:solidFill>
              </a:rPr>
              <a:t>Architektur-element 2:</a:t>
            </a:r>
          </a:p>
          <a:p>
            <a:endParaRPr lang="de-DE" sz="2400" b="1" dirty="0">
              <a:solidFill>
                <a:schemeClr val="bg1"/>
              </a:solidFill>
            </a:endParaRPr>
          </a:p>
          <a:p>
            <a:r>
              <a:rPr lang="de-DE" sz="2400" b="1" dirty="0">
                <a:solidFill>
                  <a:schemeClr val="bg1"/>
                </a:solidFill>
              </a:rPr>
              <a:t>Zwiebelturm</a:t>
            </a:r>
          </a:p>
          <a:p>
            <a:endParaRPr lang="de-DE" sz="2400" b="1" dirty="0">
              <a:solidFill>
                <a:schemeClr val="bg1"/>
              </a:solidFill>
            </a:endParaRPr>
          </a:p>
          <a:p>
            <a:r>
              <a:rPr lang="de-DE" sz="2400" b="1" dirty="0">
                <a:solidFill>
                  <a:schemeClr val="bg1"/>
                </a:solidFill>
              </a:rPr>
              <a:t>St. Trudpert</a:t>
            </a:r>
          </a:p>
          <a:p>
            <a:endParaRPr lang="de-DE" sz="2400" b="1" dirty="0">
              <a:solidFill>
                <a:schemeClr val="bg1"/>
              </a:solidFill>
            </a:endParaRPr>
          </a:p>
          <a:p>
            <a:r>
              <a:rPr lang="de-DE" sz="1400" dirty="0">
                <a:solidFill>
                  <a:schemeClr val="bg1"/>
                </a:solidFill>
              </a:rPr>
              <a:t>Foto: Matthias Handschick</a:t>
            </a:r>
          </a:p>
        </p:txBody>
      </p:sp>
    </p:spTree>
    <p:extLst>
      <p:ext uri="{BB962C8B-B14F-4D97-AF65-F5344CB8AC3E}">
        <p14:creationId xmlns:p14="http://schemas.microsoft.com/office/powerpoint/2010/main" val="41065784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1B99F0F-A822-4F87-BDD2-2A94FD192B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3" y="476672"/>
            <a:ext cx="9144000" cy="5032516"/>
          </a:xfrm>
          <a:prstGeom prst="rect">
            <a:avLst/>
          </a:prstGeom>
        </p:spPr>
      </p:pic>
      <p:sp>
        <p:nvSpPr>
          <p:cNvPr id="6" name="Textfeld 5">
            <a:extLst>
              <a:ext uri="{FF2B5EF4-FFF2-40B4-BE49-F238E27FC236}">
                <a16:creationId xmlns:a16="http://schemas.microsoft.com/office/drawing/2014/main" id="{D6113695-CF40-45C3-9228-526E14CA53CB}"/>
              </a:ext>
            </a:extLst>
          </p:cNvPr>
          <p:cNvSpPr txBox="1"/>
          <p:nvPr/>
        </p:nvSpPr>
        <p:spPr>
          <a:xfrm>
            <a:off x="16769" y="5661248"/>
            <a:ext cx="7003504" cy="1046440"/>
          </a:xfrm>
          <a:prstGeom prst="rect">
            <a:avLst/>
          </a:prstGeom>
          <a:noFill/>
        </p:spPr>
        <p:txBody>
          <a:bodyPr wrap="square" rtlCol="0">
            <a:spAutoFit/>
          </a:bodyPr>
          <a:lstStyle/>
          <a:p>
            <a:r>
              <a:rPr lang="de-DE" sz="2400" b="1" dirty="0">
                <a:solidFill>
                  <a:schemeClr val="bg1"/>
                </a:solidFill>
              </a:rPr>
              <a:t>Architekturelement 3: Gesprengter Giebel</a:t>
            </a:r>
          </a:p>
          <a:p>
            <a:r>
              <a:rPr lang="de-DE" sz="2400" b="1" dirty="0">
                <a:solidFill>
                  <a:schemeClr val="bg1"/>
                </a:solidFill>
              </a:rPr>
              <a:t>Nassauische Landesbank</a:t>
            </a:r>
          </a:p>
          <a:p>
            <a:r>
              <a:rPr lang="de-DE" sz="1400" dirty="0">
                <a:solidFill>
                  <a:schemeClr val="bg1"/>
                </a:solidFill>
              </a:rPr>
              <a:t>Foto: </a:t>
            </a:r>
            <a:r>
              <a:rPr lang="de-DE" sz="1400" dirty="0">
                <a:solidFill>
                  <a:schemeClr val="bg1"/>
                </a:solidFill>
                <a:hlinkClick r:id="rId3">
                  <a:extLst>
                    <a:ext uri="{A12FA001-AC4F-418D-AE19-62706E023703}">
                      <ahyp:hlinkClr xmlns:ahyp="http://schemas.microsoft.com/office/drawing/2018/hyperlinkcolor" val="tx"/>
                    </a:ext>
                  </a:extLst>
                </a:hlinkClick>
              </a:rPr>
              <a:t>Volker Thies</a:t>
            </a:r>
            <a:r>
              <a:rPr lang="de-DE" sz="1400" dirty="0">
                <a:solidFill>
                  <a:schemeClr val="bg1"/>
                </a:solidFill>
              </a:rPr>
              <a:t>, </a:t>
            </a:r>
            <a:r>
              <a:rPr lang="de-DE" sz="1400" dirty="0">
                <a:solidFill>
                  <a:schemeClr val="bg1"/>
                </a:solidFill>
                <a:hlinkClick r:id="rId4">
                  <a:extLst>
                    <a:ext uri="{A12FA001-AC4F-418D-AE19-62706E023703}">
                      <ahyp:hlinkClr xmlns:ahyp="http://schemas.microsoft.com/office/drawing/2018/hyperlinkcolor" val="tx"/>
                    </a:ext>
                  </a:extLst>
                </a:hlinkClick>
              </a:rPr>
              <a:t>GFDL</a:t>
            </a:r>
            <a:r>
              <a:rPr lang="de-DE" sz="1400" dirty="0">
                <a:solidFill>
                  <a:schemeClr val="bg1"/>
                </a:solidFill>
              </a:rPr>
              <a:t>, via Wikimedia Commons, Ausschnitt</a:t>
            </a:r>
          </a:p>
        </p:txBody>
      </p:sp>
    </p:spTree>
    <p:extLst>
      <p:ext uri="{BB962C8B-B14F-4D97-AF65-F5344CB8AC3E}">
        <p14:creationId xmlns:p14="http://schemas.microsoft.com/office/powerpoint/2010/main" val="24358510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draußen, Gebäude, Uhr, Front enthält.&#10;&#10;Automatisch generierte Beschreibung">
            <a:extLst>
              <a:ext uri="{FF2B5EF4-FFF2-40B4-BE49-F238E27FC236}">
                <a16:creationId xmlns:a16="http://schemas.microsoft.com/office/drawing/2014/main" id="{A2743D6E-5235-4708-82B8-1D22FAB9BF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22404" cy="6858000"/>
          </a:xfrm>
          <a:prstGeom prst="rect">
            <a:avLst/>
          </a:prstGeom>
        </p:spPr>
      </p:pic>
      <p:sp>
        <p:nvSpPr>
          <p:cNvPr id="6" name="Textfeld 5">
            <a:extLst>
              <a:ext uri="{FF2B5EF4-FFF2-40B4-BE49-F238E27FC236}">
                <a16:creationId xmlns:a16="http://schemas.microsoft.com/office/drawing/2014/main" id="{EA96A09E-9E11-489A-9FD5-48D372268178}"/>
              </a:ext>
            </a:extLst>
          </p:cNvPr>
          <p:cNvSpPr txBox="1"/>
          <p:nvPr/>
        </p:nvSpPr>
        <p:spPr>
          <a:xfrm>
            <a:off x="6228184" y="980728"/>
            <a:ext cx="2664296" cy="3323987"/>
          </a:xfrm>
          <a:prstGeom prst="rect">
            <a:avLst/>
          </a:prstGeom>
          <a:noFill/>
        </p:spPr>
        <p:txBody>
          <a:bodyPr wrap="square" rtlCol="0">
            <a:spAutoFit/>
          </a:bodyPr>
          <a:lstStyle/>
          <a:p>
            <a:r>
              <a:rPr lang="de-DE" sz="2400" b="1" dirty="0">
                <a:solidFill>
                  <a:schemeClr val="bg1"/>
                </a:solidFill>
              </a:rPr>
              <a:t>Architektur-element 4:</a:t>
            </a:r>
          </a:p>
          <a:p>
            <a:endParaRPr lang="de-DE" sz="2400" b="1" dirty="0">
              <a:solidFill>
                <a:schemeClr val="bg1"/>
              </a:solidFill>
            </a:endParaRPr>
          </a:p>
          <a:p>
            <a:r>
              <a:rPr lang="de-DE" sz="2400" b="1" dirty="0">
                <a:solidFill>
                  <a:schemeClr val="bg1"/>
                </a:solidFill>
              </a:rPr>
              <a:t>Volute</a:t>
            </a:r>
          </a:p>
          <a:p>
            <a:endParaRPr lang="de-DE" sz="2400" b="1" dirty="0">
              <a:solidFill>
                <a:schemeClr val="bg1"/>
              </a:solidFill>
            </a:endParaRPr>
          </a:p>
          <a:p>
            <a:r>
              <a:rPr lang="de-DE" sz="2400" b="1" dirty="0">
                <a:solidFill>
                  <a:schemeClr val="bg1"/>
                </a:solidFill>
              </a:rPr>
              <a:t>Zeughaus Augsburg</a:t>
            </a:r>
          </a:p>
          <a:p>
            <a:endParaRPr lang="de-DE" sz="2400" b="1" dirty="0">
              <a:solidFill>
                <a:schemeClr val="bg1"/>
              </a:solidFill>
            </a:endParaRPr>
          </a:p>
          <a:p>
            <a:r>
              <a:rPr lang="de-DE" sz="1400" dirty="0">
                <a:solidFill>
                  <a:schemeClr val="bg1"/>
                </a:solidFill>
              </a:rPr>
              <a:t>Foto: </a:t>
            </a:r>
            <a:r>
              <a:rPr lang="de-DE" sz="1400" dirty="0">
                <a:solidFill>
                  <a:schemeClr val="bg1"/>
                </a:solidFill>
                <a:hlinkClick r:id="rId3">
                  <a:extLst>
                    <a:ext uri="{A12FA001-AC4F-418D-AE19-62706E023703}">
                      <ahyp:hlinkClr xmlns:ahyp="http://schemas.microsoft.com/office/drawing/2018/hyperlinkcolor" val="tx"/>
                    </a:ext>
                  </a:extLst>
                </a:hlinkClick>
              </a:rPr>
              <a:t>Gerd Eichmann</a:t>
            </a:r>
            <a:r>
              <a:rPr lang="de-DE" sz="1400" dirty="0">
                <a:solidFill>
                  <a:schemeClr val="bg1"/>
                </a:solidFill>
              </a:rPr>
              <a:t>, </a:t>
            </a:r>
            <a:r>
              <a:rPr lang="de-DE" sz="1400" dirty="0">
                <a:solidFill>
                  <a:schemeClr val="bg1"/>
                </a:solidFill>
                <a:hlinkClick r:id="rId4">
                  <a:extLst>
                    <a:ext uri="{A12FA001-AC4F-418D-AE19-62706E023703}">
                      <ahyp:hlinkClr xmlns:ahyp="http://schemas.microsoft.com/office/drawing/2018/hyperlinkcolor" val="tx"/>
                    </a:ext>
                  </a:extLst>
                </a:hlinkClick>
              </a:rPr>
              <a:t>CC BY-SA 4.0</a:t>
            </a:r>
            <a:r>
              <a:rPr lang="de-DE" sz="1400" dirty="0">
                <a:solidFill>
                  <a:schemeClr val="bg1"/>
                </a:solidFill>
              </a:rPr>
              <a:t>, via Wikimedia Commons, Ausschnitt</a:t>
            </a:r>
          </a:p>
        </p:txBody>
      </p:sp>
    </p:spTree>
    <p:extLst>
      <p:ext uri="{BB962C8B-B14F-4D97-AF65-F5344CB8AC3E}">
        <p14:creationId xmlns:p14="http://schemas.microsoft.com/office/powerpoint/2010/main" val="26796082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rinnen, Foto, sitzend, Tisch enthält.&#10;&#10;Automatisch generierte Beschreibung">
            <a:extLst>
              <a:ext uri="{FF2B5EF4-FFF2-40B4-BE49-F238E27FC236}">
                <a16:creationId xmlns:a16="http://schemas.microsoft.com/office/drawing/2014/main" id="{8BD20629-EFD3-45F2-B546-B2A09FF5A9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644" y="0"/>
            <a:ext cx="5143500" cy="6858000"/>
          </a:xfrm>
          <a:prstGeom prst="rect">
            <a:avLst/>
          </a:prstGeom>
        </p:spPr>
      </p:pic>
      <p:sp>
        <p:nvSpPr>
          <p:cNvPr id="5" name="Textfeld 4">
            <a:extLst>
              <a:ext uri="{FF2B5EF4-FFF2-40B4-BE49-F238E27FC236}">
                <a16:creationId xmlns:a16="http://schemas.microsoft.com/office/drawing/2014/main" id="{DDE837A4-A8AB-44A1-8A5C-B306FE3AFF2A}"/>
              </a:ext>
            </a:extLst>
          </p:cNvPr>
          <p:cNvSpPr txBox="1"/>
          <p:nvPr/>
        </p:nvSpPr>
        <p:spPr>
          <a:xfrm>
            <a:off x="6228184" y="980728"/>
            <a:ext cx="2664296" cy="3262432"/>
          </a:xfrm>
          <a:prstGeom prst="rect">
            <a:avLst/>
          </a:prstGeom>
          <a:noFill/>
        </p:spPr>
        <p:txBody>
          <a:bodyPr wrap="square" rtlCol="0">
            <a:spAutoFit/>
          </a:bodyPr>
          <a:lstStyle/>
          <a:p>
            <a:r>
              <a:rPr lang="de-DE" sz="2400" b="1" dirty="0">
                <a:solidFill>
                  <a:schemeClr val="bg1"/>
                </a:solidFill>
              </a:rPr>
              <a:t>Architektur-element 5:</a:t>
            </a:r>
          </a:p>
          <a:p>
            <a:endParaRPr lang="de-DE" sz="2400" b="1" dirty="0">
              <a:solidFill>
                <a:schemeClr val="bg1"/>
              </a:solidFill>
            </a:endParaRPr>
          </a:p>
          <a:p>
            <a:r>
              <a:rPr lang="de-DE" sz="2400" b="1" dirty="0">
                <a:solidFill>
                  <a:schemeClr val="bg1"/>
                </a:solidFill>
              </a:rPr>
              <a:t>Ohrmuschelwerk</a:t>
            </a:r>
          </a:p>
          <a:p>
            <a:endParaRPr lang="de-DE" sz="2400" b="1" dirty="0">
              <a:solidFill>
                <a:schemeClr val="bg1"/>
              </a:solidFill>
            </a:endParaRPr>
          </a:p>
          <a:p>
            <a:r>
              <a:rPr lang="de-DE" sz="2400" b="1" dirty="0">
                <a:solidFill>
                  <a:schemeClr val="bg1"/>
                </a:solidFill>
              </a:rPr>
              <a:t>Basilika St. Johann, Saarbrücken</a:t>
            </a:r>
          </a:p>
          <a:p>
            <a:endParaRPr lang="de-DE" sz="2400" b="1" dirty="0">
              <a:solidFill>
                <a:schemeClr val="bg1"/>
              </a:solidFill>
            </a:endParaRPr>
          </a:p>
          <a:p>
            <a:r>
              <a:rPr lang="de-DE" sz="1400" dirty="0">
                <a:solidFill>
                  <a:schemeClr val="bg1"/>
                </a:solidFill>
              </a:rPr>
              <a:t>Foto: Matthias Handschick</a:t>
            </a:r>
          </a:p>
        </p:txBody>
      </p:sp>
    </p:spTree>
    <p:extLst>
      <p:ext uri="{BB962C8B-B14F-4D97-AF65-F5344CB8AC3E}">
        <p14:creationId xmlns:p14="http://schemas.microsoft.com/office/powerpoint/2010/main" val="1352078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F4BEADD0-3AC4-4D07-89A9-8034573839B4}"/>
              </a:ext>
            </a:extLst>
          </p:cNvPr>
          <p:cNvSpPr txBox="1"/>
          <p:nvPr/>
        </p:nvSpPr>
        <p:spPr>
          <a:xfrm>
            <a:off x="251520" y="579452"/>
            <a:ext cx="8640960" cy="4278094"/>
          </a:xfrm>
          <a:prstGeom prst="rect">
            <a:avLst/>
          </a:prstGeom>
          <a:noFill/>
        </p:spPr>
        <p:txBody>
          <a:bodyPr wrap="square" rtlCol="0">
            <a:spAutoFit/>
          </a:bodyPr>
          <a:lstStyle/>
          <a:p>
            <a:r>
              <a:rPr lang="de-DE" sz="2800" b="1" dirty="0">
                <a:solidFill>
                  <a:schemeClr val="bg1"/>
                </a:solidFill>
              </a:rPr>
              <a:t>BA 01-1: Lösungsmöglichkeiten</a:t>
            </a:r>
          </a:p>
          <a:p>
            <a:endParaRPr lang="de-DE" sz="2800" b="1" dirty="0">
              <a:solidFill>
                <a:schemeClr val="bg1"/>
              </a:solidFill>
            </a:endParaRPr>
          </a:p>
          <a:p>
            <a:r>
              <a:rPr lang="de-DE" sz="2400" b="1" dirty="0">
                <a:solidFill>
                  <a:schemeClr val="bg1"/>
                </a:solidFill>
              </a:rPr>
              <a:t>Als Anlässe und Gründe für Musik könnten genannt werden:</a:t>
            </a:r>
          </a:p>
          <a:p>
            <a:endParaRPr lang="de-DE" sz="2400" b="1" dirty="0">
              <a:solidFill>
                <a:schemeClr val="bg1"/>
              </a:solidFill>
            </a:endParaRPr>
          </a:p>
          <a:p>
            <a:pPr marL="457200" lvl="0" indent="-457200">
              <a:buFont typeface="Arial" panose="020B0604020202020204" pitchFamily="34" charset="0"/>
              <a:buChar char="•"/>
            </a:pPr>
            <a:r>
              <a:rPr lang="de-DE" sz="2400" b="1" dirty="0">
                <a:solidFill>
                  <a:schemeClr val="bg1"/>
                </a:solidFill>
              </a:rPr>
              <a:t>Ausdruck von Gefühlen wie Liebe, Freude, Trauer, Angst und Hoffnung</a:t>
            </a:r>
          </a:p>
          <a:p>
            <a:pPr marL="457200" lvl="0" indent="-457200">
              <a:buFont typeface="Arial" panose="020B0604020202020204" pitchFamily="34" charset="0"/>
              <a:buChar char="•"/>
            </a:pPr>
            <a:r>
              <a:rPr lang="de-DE" sz="2400" b="1" dirty="0">
                <a:solidFill>
                  <a:schemeClr val="bg1"/>
                </a:solidFill>
              </a:rPr>
              <a:t>Gestaltung weltlicher und religiöser Feierlichkeiten</a:t>
            </a:r>
          </a:p>
          <a:p>
            <a:pPr marL="457200" lvl="0" indent="-457200">
              <a:buFont typeface="Arial" panose="020B0604020202020204" pitchFamily="34" charset="0"/>
              <a:buChar char="•"/>
            </a:pPr>
            <a:r>
              <a:rPr lang="de-DE" sz="2400" b="1" dirty="0">
                <a:solidFill>
                  <a:schemeClr val="bg1"/>
                </a:solidFill>
              </a:rPr>
              <a:t>Kinderlieder, die Spiele begleiten oder einfach Spaß machen</a:t>
            </a:r>
          </a:p>
          <a:p>
            <a:pPr marL="457200" lvl="0" indent="-457200">
              <a:buFont typeface="Arial" panose="020B0604020202020204" pitchFamily="34" charset="0"/>
              <a:buChar char="•"/>
            </a:pPr>
            <a:r>
              <a:rPr lang="de-DE" sz="2400" b="1" dirty="0">
                <a:solidFill>
                  <a:schemeClr val="bg1"/>
                </a:solidFill>
              </a:rPr>
              <a:t>Gesänge, die die Arbeit und den Alltag erleichtern</a:t>
            </a:r>
          </a:p>
          <a:p>
            <a:pPr marL="457200" lvl="0" indent="-457200">
              <a:buFont typeface="Arial" panose="020B0604020202020204" pitchFamily="34" charset="0"/>
              <a:buChar char="•"/>
            </a:pPr>
            <a:r>
              <a:rPr lang="de-DE" sz="2400" b="1" dirty="0">
                <a:solidFill>
                  <a:schemeClr val="bg1"/>
                </a:solidFill>
              </a:rPr>
              <a:t>Musik, die die Menschen zu einer Gemeinschaft werden lässt</a:t>
            </a:r>
          </a:p>
          <a:p>
            <a:pPr marL="457200" lvl="0" indent="-457200">
              <a:buFont typeface="Arial" panose="020B0604020202020204" pitchFamily="34" charset="0"/>
              <a:buChar char="•"/>
            </a:pPr>
            <a:r>
              <a:rPr lang="de-DE" sz="2400" b="1" dirty="0">
                <a:solidFill>
                  <a:schemeClr val="bg1"/>
                </a:solidFill>
              </a:rPr>
              <a:t>Kriegsgesänge</a:t>
            </a:r>
          </a:p>
        </p:txBody>
      </p:sp>
    </p:spTree>
    <p:extLst>
      <p:ext uri="{BB962C8B-B14F-4D97-AF65-F5344CB8AC3E}">
        <p14:creationId xmlns:p14="http://schemas.microsoft.com/office/powerpoint/2010/main" val="15042344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9CCEECB-FA4C-4730-A688-7E9A8151C3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143" y="567844"/>
            <a:ext cx="7685714" cy="6142857"/>
          </a:xfrm>
          <a:prstGeom prst="rect">
            <a:avLst/>
          </a:prstGeom>
        </p:spPr>
      </p:pic>
      <p:sp>
        <p:nvSpPr>
          <p:cNvPr id="5" name="Textfeld 4">
            <a:extLst>
              <a:ext uri="{FF2B5EF4-FFF2-40B4-BE49-F238E27FC236}">
                <a16:creationId xmlns:a16="http://schemas.microsoft.com/office/drawing/2014/main" id="{E5E857C4-6F0E-4EF5-95E3-199D6BB81239}"/>
              </a:ext>
            </a:extLst>
          </p:cNvPr>
          <p:cNvSpPr txBox="1"/>
          <p:nvPr/>
        </p:nvSpPr>
        <p:spPr>
          <a:xfrm>
            <a:off x="0" y="44624"/>
            <a:ext cx="4452177" cy="523220"/>
          </a:xfrm>
          <a:prstGeom prst="rect">
            <a:avLst/>
          </a:prstGeom>
          <a:noFill/>
        </p:spPr>
        <p:txBody>
          <a:bodyPr wrap="square" rtlCol="0">
            <a:spAutoFit/>
          </a:bodyPr>
          <a:lstStyle/>
          <a:p>
            <a:r>
              <a:rPr lang="de-DE" sz="2800" b="1" dirty="0">
                <a:solidFill>
                  <a:schemeClr val="bg1"/>
                </a:solidFill>
              </a:rPr>
              <a:t>BA 07-1: Lösungsvorschlag</a:t>
            </a:r>
          </a:p>
        </p:txBody>
      </p:sp>
    </p:spTree>
    <p:extLst>
      <p:ext uri="{BB962C8B-B14F-4D97-AF65-F5344CB8AC3E}">
        <p14:creationId xmlns:p14="http://schemas.microsoft.com/office/powerpoint/2010/main" val="6361307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8C6BAFE-92D3-4878-9D9F-21C287061C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182516"/>
            <a:ext cx="7056784" cy="6492968"/>
          </a:xfrm>
          <a:prstGeom prst="rect">
            <a:avLst/>
          </a:prstGeom>
        </p:spPr>
      </p:pic>
      <p:sp>
        <p:nvSpPr>
          <p:cNvPr id="5" name="Textfeld 4">
            <a:extLst>
              <a:ext uri="{FF2B5EF4-FFF2-40B4-BE49-F238E27FC236}">
                <a16:creationId xmlns:a16="http://schemas.microsoft.com/office/drawing/2014/main" id="{1525B13B-ED4C-4515-9888-D1B26892FA7F}"/>
              </a:ext>
            </a:extLst>
          </p:cNvPr>
          <p:cNvSpPr txBox="1"/>
          <p:nvPr/>
        </p:nvSpPr>
        <p:spPr>
          <a:xfrm>
            <a:off x="1" y="44624"/>
            <a:ext cx="1619672" cy="1384995"/>
          </a:xfrm>
          <a:prstGeom prst="rect">
            <a:avLst/>
          </a:prstGeom>
          <a:noFill/>
        </p:spPr>
        <p:txBody>
          <a:bodyPr wrap="square" rtlCol="0">
            <a:spAutoFit/>
          </a:bodyPr>
          <a:lstStyle/>
          <a:p>
            <a:r>
              <a:rPr lang="de-DE" sz="2800" b="1" dirty="0">
                <a:solidFill>
                  <a:schemeClr val="bg1"/>
                </a:solidFill>
              </a:rPr>
              <a:t>BA 07-2a: Lösungs-</a:t>
            </a:r>
            <a:r>
              <a:rPr lang="de-DE" sz="2800" b="1" dirty="0" err="1">
                <a:solidFill>
                  <a:schemeClr val="bg1"/>
                </a:solidFill>
              </a:rPr>
              <a:t>vorschlag</a:t>
            </a:r>
            <a:endParaRPr lang="de-DE" sz="2800" b="1" dirty="0">
              <a:solidFill>
                <a:schemeClr val="bg1"/>
              </a:solidFill>
            </a:endParaRPr>
          </a:p>
        </p:txBody>
      </p:sp>
    </p:spTree>
    <p:extLst>
      <p:ext uri="{BB962C8B-B14F-4D97-AF65-F5344CB8AC3E}">
        <p14:creationId xmlns:p14="http://schemas.microsoft.com/office/powerpoint/2010/main" val="24882513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B4D2A4F-66F4-4B12-9ACF-31453899CE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9493"/>
            <a:ext cx="9144000" cy="5235811"/>
          </a:xfrm>
          <a:prstGeom prst="rect">
            <a:avLst/>
          </a:prstGeom>
        </p:spPr>
      </p:pic>
      <p:sp>
        <p:nvSpPr>
          <p:cNvPr id="5" name="Textfeld 4">
            <a:extLst>
              <a:ext uri="{FF2B5EF4-FFF2-40B4-BE49-F238E27FC236}">
                <a16:creationId xmlns:a16="http://schemas.microsoft.com/office/drawing/2014/main" id="{59049281-A15F-48D4-8278-B85727B4FB18}"/>
              </a:ext>
            </a:extLst>
          </p:cNvPr>
          <p:cNvSpPr txBox="1"/>
          <p:nvPr/>
        </p:nvSpPr>
        <p:spPr>
          <a:xfrm>
            <a:off x="0" y="44624"/>
            <a:ext cx="4452177" cy="523220"/>
          </a:xfrm>
          <a:prstGeom prst="rect">
            <a:avLst/>
          </a:prstGeom>
          <a:noFill/>
        </p:spPr>
        <p:txBody>
          <a:bodyPr wrap="square" rtlCol="0">
            <a:spAutoFit/>
          </a:bodyPr>
          <a:lstStyle/>
          <a:p>
            <a:r>
              <a:rPr lang="de-DE" sz="2800" b="1" dirty="0">
                <a:solidFill>
                  <a:schemeClr val="bg1"/>
                </a:solidFill>
              </a:rPr>
              <a:t>BA 07-2b: Lösungsvorschlag</a:t>
            </a:r>
          </a:p>
        </p:txBody>
      </p:sp>
    </p:spTree>
    <p:extLst>
      <p:ext uri="{BB962C8B-B14F-4D97-AF65-F5344CB8AC3E}">
        <p14:creationId xmlns:p14="http://schemas.microsoft.com/office/powerpoint/2010/main" val="23258079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AB40418-937D-4F9B-8F69-5A9E4DA71C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2696"/>
            <a:ext cx="9144000" cy="5757333"/>
          </a:xfrm>
          <a:prstGeom prst="rect">
            <a:avLst/>
          </a:prstGeom>
        </p:spPr>
      </p:pic>
      <p:sp>
        <p:nvSpPr>
          <p:cNvPr id="5" name="Textfeld 4">
            <a:extLst>
              <a:ext uri="{FF2B5EF4-FFF2-40B4-BE49-F238E27FC236}">
                <a16:creationId xmlns:a16="http://schemas.microsoft.com/office/drawing/2014/main" id="{B1F0465A-A64A-4323-AE48-075EF5BEE308}"/>
              </a:ext>
            </a:extLst>
          </p:cNvPr>
          <p:cNvSpPr txBox="1"/>
          <p:nvPr/>
        </p:nvSpPr>
        <p:spPr>
          <a:xfrm>
            <a:off x="0" y="44624"/>
            <a:ext cx="4452177" cy="523220"/>
          </a:xfrm>
          <a:prstGeom prst="rect">
            <a:avLst/>
          </a:prstGeom>
          <a:noFill/>
        </p:spPr>
        <p:txBody>
          <a:bodyPr wrap="square" rtlCol="0">
            <a:spAutoFit/>
          </a:bodyPr>
          <a:lstStyle/>
          <a:p>
            <a:r>
              <a:rPr lang="de-DE" sz="2800" b="1" dirty="0">
                <a:solidFill>
                  <a:schemeClr val="bg1"/>
                </a:solidFill>
              </a:rPr>
              <a:t>BA 07-3a: Lösungsvorschlag</a:t>
            </a:r>
          </a:p>
        </p:txBody>
      </p:sp>
    </p:spTree>
    <p:extLst>
      <p:ext uri="{BB962C8B-B14F-4D97-AF65-F5344CB8AC3E}">
        <p14:creationId xmlns:p14="http://schemas.microsoft.com/office/powerpoint/2010/main" val="19777751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829A194-9C25-47CD-B97F-238ADEBDFF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313155"/>
            <a:ext cx="7175885" cy="6231690"/>
          </a:xfrm>
          <a:prstGeom prst="rect">
            <a:avLst/>
          </a:prstGeom>
        </p:spPr>
      </p:pic>
      <p:sp>
        <p:nvSpPr>
          <p:cNvPr id="5" name="Textfeld 4">
            <a:extLst>
              <a:ext uri="{FF2B5EF4-FFF2-40B4-BE49-F238E27FC236}">
                <a16:creationId xmlns:a16="http://schemas.microsoft.com/office/drawing/2014/main" id="{F9A2B9BB-5421-4B38-A88C-AB8393A04081}"/>
              </a:ext>
            </a:extLst>
          </p:cNvPr>
          <p:cNvSpPr txBox="1"/>
          <p:nvPr/>
        </p:nvSpPr>
        <p:spPr>
          <a:xfrm>
            <a:off x="1" y="44624"/>
            <a:ext cx="1728192" cy="1384995"/>
          </a:xfrm>
          <a:prstGeom prst="rect">
            <a:avLst/>
          </a:prstGeom>
          <a:noFill/>
        </p:spPr>
        <p:txBody>
          <a:bodyPr wrap="square" rtlCol="0">
            <a:spAutoFit/>
          </a:bodyPr>
          <a:lstStyle/>
          <a:p>
            <a:r>
              <a:rPr lang="de-DE" sz="2800" b="1" dirty="0">
                <a:solidFill>
                  <a:schemeClr val="bg1"/>
                </a:solidFill>
              </a:rPr>
              <a:t>BA 07-3b: Lösungs-</a:t>
            </a:r>
            <a:r>
              <a:rPr lang="de-DE" sz="2800" b="1" dirty="0" err="1">
                <a:solidFill>
                  <a:schemeClr val="bg1"/>
                </a:solidFill>
              </a:rPr>
              <a:t>vorschlag</a:t>
            </a:r>
            <a:endParaRPr lang="de-DE" sz="2800" b="1" dirty="0">
              <a:solidFill>
                <a:schemeClr val="bg1"/>
              </a:solidFill>
            </a:endParaRPr>
          </a:p>
        </p:txBody>
      </p:sp>
    </p:spTree>
    <p:extLst>
      <p:ext uri="{BB962C8B-B14F-4D97-AF65-F5344CB8AC3E}">
        <p14:creationId xmlns:p14="http://schemas.microsoft.com/office/powerpoint/2010/main" val="33790277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83568" y="579452"/>
            <a:ext cx="7776864" cy="3293209"/>
          </a:xfrm>
          <a:prstGeom prst="rect">
            <a:avLst/>
          </a:prstGeom>
          <a:noFill/>
        </p:spPr>
        <p:txBody>
          <a:bodyPr wrap="square" rtlCol="0">
            <a:spAutoFit/>
          </a:bodyPr>
          <a:lstStyle/>
          <a:p>
            <a:pPr algn="ctr"/>
            <a:r>
              <a:rPr lang="de-DE" sz="2400" b="1" dirty="0">
                <a:solidFill>
                  <a:schemeClr val="bg1"/>
                </a:solidFill>
              </a:rPr>
              <a:t>Werkstatt Musikgeschichte</a:t>
            </a:r>
          </a:p>
          <a:p>
            <a:pPr algn="ctr"/>
            <a:endParaRPr lang="de-DE" sz="2400" b="1" dirty="0">
              <a:solidFill>
                <a:schemeClr val="bg1"/>
              </a:solidFill>
            </a:endParaRPr>
          </a:p>
          <a:p>
            <a:pPr algn="ctr"/>
            <a:r>
              <a:rPr lang="de-DE" sz="2400" b="1" dirty="0">
                <a:solidFill>
                  <a:schemeClr val="bg1"/>
                </a:solidFill>
              </a:rPr>
              <a:t>III. Musik des Barockzeitalters</a:t>
            </a: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r>
              <a:rPr lang="de-DE" sz="4000" b="1" dirty="0">
                <a:solidFill>
                  <a:schemeClr val="bg1"/>
                </a:solidFill>
              </a:rPr>
              <a:t>8. Ein Hörrätsel lösen </a:t>
            </a:r>
          </a:p>
        </p:txBody>
      </p:sp>
    </p:spTree>
    <p:extLst>
      <p:ext uri="{BB962C8B-B14F-4D97-AF65-F5344CB8AC3E}">
        <p14:creationId xmlns:p14="http://schemas.microsoft.com/office/powerpoint/2010/main" val="5822350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enthält.&#10;&#10;Automatisch generierte Beschreibung">
            <a:extLst>
              <a:ext uri="{FF2B5EF4-FFF2-40B4-BE49-F238E27FC236}">
                <a16:creationId xmlns:a16="http://schemas.microsoft.com/office/drawing/2014/main" id="{F0F449B3-E10B-416C-B5A5-81C9E17936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5839" y="0"/>
            <a:ext cx="4392322" cy="6858000"/>
          </a:xfrm>
          <a:prstGeom prst="rect">
            <a:avLst/>
          </a:prstGeom>
        </p:spPr>
      </p:pic>
    </p:spTree>
    <p:extLst>
      <p:ext uri="{BB962C8B-B14F-4D97-AF65-F5344CB8AC3E}">
        <p14:creationId xmlns:p14="http://schemas.microsoft.com/office/powerpoint/2010/main" val="26887834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7106CAC-9848-4551-907E-A4C2CBD8E0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754" y="2060848"/>
            <a:ext cx="8962491" cy="2736304"/>
          </a:xfrm>
          <a:prstGeom prst="rect">
            <a:avLst/>
          </a:prstGeom>
        </p:spPr>
      </p:pic>
    </p:spTree>
    <p:extLst>
      <p:ext uri="{BB962C8B-B14F-4D97-AF65-F5344CB8AC3E}">
        <p14:creationId xmlns:p14="http://schemas.microsoft.com/office/powerpoint/2010/main" val="29468637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6A639E1-7B8C-4EFB-A813-ABAD217C89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218" y="1916832"/>
            <a:ext cx="8885564" cy="3024336"/>
          </a:xfrm>
          <a:prstGeom prst="rect">
            <a:avLst/>
          </a:prstGeom>
        </p:spPr>
      </p:pic>
    </p:spTree>
    <p:extLst>
      <p:ext uri="{BB962C8B-B14F-4D97-AF65-F5344CB8AC3E}">
        <p14:creationId xmlns:p14="http://schemas.microsoft.com/office/powerpoint/2010/main" val="38231632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6AA2E6C-ACAB-40BE-B8B8-B6328DB14C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66" y="1916832"/>
            <a:ext cx="8991867" cy="3024336"/>
          </a:xfrm>
          <a:prstGeom prst="rect">
            <a:avLst/>
          </a:prstGeom>
        </p:spPr>
      </p:pic>
    </p:spTree>
    <p:extLst>
      <p:ext uri="{BB962C8B-B14F-4D97-AF65-F5344CB8AC3E}">
        <p14:creationId xmlns:p14="http://schemas.microsoft.com/office/powerpoint/2010/main" val="1990293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2CDCD6F5-AAA1-48E1-9972-06B84D4445AD}"/>
              </a:ext>
            </a:extLst>
          </p:cNvPr>
          <p:cNvSpPr txBox="1"/>
          <p:nvPr/>
        </p:nvSpPr>
        <p:spPr>
          <a:xfrm>
            <a:off x="107504" y="44624"/>
            <a:ext cx="3744416" cy="523220"/>
          </a:xfrm>
          <a:prstGeom prst="rect">
            <a:avLst/>
          </a:prstGeom>
          <a:noFill/>
        </p:spPr>
        <p:txBody>
          <a:bodyPr wrap="square" rtlCol="0">
            <a:spAutoFit/>
          </a:bodyPr>
          <a:lstStyle/>
          <a:p>
            <a:r>
              <a:rPr lang="de-DE" sz="2800" b="1" dirty="0">
                <a:solidFill>
                  <a:schemeClr val="bg1"/>
                </a:solidFill>
              </a:rPr>
              <a:t>BA 01-1/2: Lösung</a:t>
            </a:r>
          </a:p>
        </p:txBody>
      </p:sp>
      <p:pic>
        <p:nvPicPr>
          <p:cNvPr id="7" name="Grafik 6" descr="Ein Bild, das Screenshot enthält.&#10;&#10;Automatisch generierte Beschreibung">
            <a:extLst>
              <a:ext uri="{FF2B5EF4-FFF2-40B4-BE49-F238E27FC236}">
                <a16:creationId xmlns:a16="http://schemas.microsoft.com/office/drawing/2014/main" id="{AA943CBC-05C9-455A-8E6C-24E9F03639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619" y="764704"/>
            <a:ext cx="7904762" cy="5952381"/>
          </a:xfrm>
          <a:prstGeom prst="rect">
            <a:avLst/>
          </a:prstGeom>
        </p:spPr>
      </p:pic>
    </p:spTree>
    <p:extLst>
      <p:ext uri="{BB962C8B-B14F-4D97-AF65-F5344CB8AC3E}">
        <p14:creationId xmlns:p14="http://schemas.microsoft.com/office/powerpoint/2010/main" val="29085153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0" y="579452"/>
            <a:ext cx="9144000" cy="3293209"/>
          </a:xfrm>
          <a:prstGeom prst="rect">
            <a:avLst/>
          </a:prstGeom>
          <a:noFill/>
        </p:spPr>
        <p:txBody>
          <a:bodyPr wrap="square" rtlCol="0">
            <a:spAutoFit/>
          </a:bodyPr>
          <a:lstStyle/>
          <a:p>
            <a:pPr algn="ctr"/>
            <a:r>
              <a:rPr lang="de-DE" sz="2400" b="1" dirty="0">
                <a:solidFill>
                  <a:schemeClr val="bg1"/>
                </a:solidFill>
              </a:rPr>
              <a:t>Werkstatt Musikgeschichte</a:t>
            </a:r>
          </a:p>
          <a:p>
            <a:pPr algn="ctr"/>
            <a:endParaRPr lang="de-DE" sz="2400" b="1" dirty="0">
              <a:solidFill>
                <a:schemeClr val="bg1"/>
              </a:solidFill>
            </a:endParaRPr>
          </a:p>
          <a:p>
            <a:pPr algn="ctr"/>
            <a:r>
              <a:rPr lang="de-DE" sz="2400" b="1" dirty="0">
                <a:solidFill>
                  <a:schemeClr val="bg1"/>
                </a:solidFill>
              </a:rPr>
              <a:t>III. Musik des Barockzeitalters</a:t>
            </a: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r>
              <a:rPr lang="de-DE" sz="4000" b="1" dirty="0">
                <a:solidFill>
                  <a:schemeClr val="bg1"/>
                </a:solidFill>
              </a:rPr>
              <a:t>9. Einfache Musikinstrumente bauen </a:t>
            </a:r>
          </a:p>
        </p:txBody>
      </p:sp>
    </p:spTree>
    <p:extLst>
      <p:ext uri="{BB962C8B-B14F-4D97-AF65-F5344CB8AC3E}">
        <p14:creationId xmlns:p14="http://schemas.microsoft.com/office/powerpoint/2010/main" val="23840293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Screenshot enthält.&#10;&#10;Automatisch generierte Beschreibung">
            <a:extLst>
              <a:ext uri="{FF2B5EF4-FFF2-40B4-BE49-F238E27FC236}">
                <a16:creationId xmlns:a16="http://schemas.microsoft.com/office/drawing/2014/main" id="{D84C90CC-A7F2-47A9-A73D-959E28267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2206" y="0"/>
            <a:ext cx="4379587" cy="6858000"/>
          </a:xfrm>
          <a:prstGeom prst="rect">
            <a:avLst/>
          </a:prstGeom>
        </p:spPr>
      </p:pic>
    </p:spTree>
    <p:extLst>
      <p:ext uri="{BB962C8B-B14F-4D97-AF65-F5344CB8AC3E}">
        <p14:creationId xmlns:p14="http://schemas.microsoft.com/office/powerpoint/2010/main" val="32454960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Musik, Violine, sitzend, Cello enthält.&#10;&#10;Automatisch generierte Beschreibung">
            <a:extLst>
              <a:ext uri="{FF2B5EF4-FFF2-40B4-BE49-F238E27FC236}">
                <a16:creationId xmlns:a16="http://schemas.microsoft.com/office/drawing/2014/main" id="{7BC02DA6-6803-453A-B4E7-26130FC7C5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290" y="0"/>
            <a:ext cx="7595419" cy="6858000"/>
          </a:xfrm>
          <a:prstGeom prst="rect">
            <a:avLst/>
          </a:prstGeom>
        </p:spPr>
      </p:pic>
    </p:spTree>
    <p:extLst>
      <p:ext uri="{BB962C8B-B14F-4D97-AF65-F5344CB8AC3E}">
        <p14:creationId xmlns:p14="http://schemas.microsoft.com/office/powerpoint/2010/main" val="395138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Screenshot enthält.&#10;&#10;Automatisch generierte Beschreibung">
            <a:extLst>
              <a:ext uri="{FF2B5EF4-FFF2-40B4-BE49-F238E27FC236}">
                <a16:creationId xmlns:a16="http://schemas.microsoft.com/office/drawing/2014/main" id="{FC423940-091A-444B-8F64-321F68BA02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7333" y="0"/>
            <a:ext cx="4389333" cy="6858000"/>
          </a:xfrm>
          <a:prstGeom prst="rect">
            <a:avLst/>
          </a:prstGeom>
        </p:spPr>
      </p:pic>
    </p:spTree>
    <p:extLst>
      <p:ext uri="{BB962C8B-B14F-4D97-AF65-F5344CB8AC3E}">
        <p14:creationId xmlns:p14="http://schemas.microsoft.com/office/powerpoint/2010/main" val="12447701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24492C2-EBF2-41F6-9306-570C8C524462}"/>
              </a:ext>
            </a:extLst>
          </p:cNvPr>
          <p:cNvSpPr txBox="1"/>
          <p:nvPr/>
        </p:nvSpPr>
        <p:spPr>
          <a:xfrm>
            <a:off x="107504" y="56818"/>
            <a:ext cx="5616624" cy="707886"/>
          </a:xfrm>
          <a:prstGeom prst="rect">
            <a:avLst/>
          </a:prstGeom>
          <a:noFill/>
        </p:spPr>
        <p:txBody>
          <a:bodyPr wrap="square" rtlCol="0">
            <a:spAutoFit/>
          </a:bodyPr>
          <a:lstStyle/>
          <a:p>
            <a:r>
              <a:rPr lang="de-DE" sz="4000" b="1" dirty="0">
                <a:solidFill>
                  <a:schemeClr val="bg1"/>
                </a:solidFill>
              </a:rPr>
              <a:t>Gummibandharfe</a:t>
            </a:r>
          </a:p>
        </p:txBody>
      </p:sp>
      <p:pic>
        <p:nvPicPr>
          <p:cNvPr id="4" name="Grafik 3">
            <a:extLst>
              <a:ext uri="{FF2B5EF4-FFF2-40B4-BE49-F238E27FC236}">
                <a16:creationId xmlns:a16="http://schemas.microsoft.com/office/drawing/2014/main" id="{51452C9C-89A8-493C-82F3-B37EB45BEB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52736"/>
            <a:ext cx="9144000" cy="5274109"/>
          </a:xfrm>
          <a:prstGeom prst="rect">
            <a:avLst/>
          </a:prstGeom>
        </p:spPr>
      </p:pic>
    </p:spTree>
    <p:extLst>
      <p:ext uri="{BB962C8B-B14F-4D97-AF65-F5344CB8AC3E}">
        <p14:creationId xmlns:p14="http://schemas.microsoft.com/office/powerpoint/2010/main" val="351743299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F3F0547-2E9F-4CD0-A107-C9A94502C5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1970" y="0"/>
            <a:ext cx="4854366" cy="6858000"/>
          </a:xfrm>
          <a:prstGeom prst="rect">
            <a:avLst/>
          </a:prstGeom>
        </p:spPr>
      </p:pic>
      <p:sp>
        <p:nvSpPr>
          <p:cNvPr id="5" name="Textfeld 4">
            <a:extLst>
              <a:ext uri="{FF2B5EF4-FFF2-40B4-BE49-F238E27FC236}">
                <a16:creationId xmlns:a16="http://schemas.microsoft.com/office/drawing/2014/main" id="{AA3D37AA-2C94-4704-B53D-3C848146B08F}"/>
              </a:ext>
            </a:extLst>
          </p:cNvPr>
          <p:cNvSpPr txBox="1"/>
          <p:nvPr/>
        </p:nvSpPr>
        <p:spPr>
          <a:xfrm>
            <a:off x="107504" y="56818"/>
            <a:ext cx="2088232" cy="1323439"/>
          </a:xfrm>
          <a:prstGeom prst="rect">
            <a:avLst/>
          </a:prstGeom>
          <a:noFill/>
        </p:spPr>
        <p:txBody>
          <a:bodyPr wrap="square" rtlCol="0">
            <a:spAutoFit/>
          </a:bodyPr>
          <a:lstStyle/>
          <a:p>
            <a:r>
              <a:rPr lang="de-DE" sz="4000" b="1" dirty="0">
                <a:solidFill>
                  <a:schemeClr val="bg1"/>
                </a:solidFill>
              </a:rPr>
              <a:t>Wasser</a:t>
            </a:r>
          </a:p>
          <a:p>
            <a:r>
              <a:rPr lang="de-DE" sz="4000" b="1" dirty="0">
                <a:solidFill>
                  <a:schemeClr val="bg1"/>
                </a:solidFill>
              </a:rPr>
              <a:t>gong</a:t>
            </a:r>
          </a:p>
        </p:txBody>
      </p:sp>
    </p:spTree>
    <p:extLst>
      <p:ext uri="{BB962C8B-B14F-4D97-AF65-F5344CB8AC3E}">
        <p14:creationId xmlns:p14="http://schemas.microsoft.com/office/powerpoint/2010/main" val="25064081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576EC5F-8E8A-4A6C-8398-243241D80E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0728"/>
            <a:ext cx="9144000" cy="5243272"/>
          </a:xfrm>
          <a:prstGeom prst="rect">
            <a:avLst/>
          </a:prstGeom>
        </p:spPr>
      </p:pic>
      <p:sp>
        <p:nvSpPr>
          <p:cNvPr id="6" name="Textfeld 5">
            <a:extLst>
              <a:ext uri="{FF2B5EF4-FFF2-40B4-BE49-F238E27FC236}">
                <a16:creationId xmlns:a16="http://schemas.microsoft.com/office/drawing/2014/main" id="{46223B5F-21AC-4767-B631-C9433AA70670}"/>
              </a:ext>
            </a:extLst>
          </p:cNvPr>
          <p:cNvSpPr txBox="1"/>
          <p:nvPr/>
        </p:nvSpPr>
        <p:spPr>
          <a:xfrm>
            <a:off x="107504" y="56818"/>
            <a:ext cx="4248472" cy="707886"/>
          </a:xfrm>
          <a:prstGeom prst="rect">
            <a:avLst/>
          </a:prstGeom>
          <a:noFill/>
        </p:spPr>
        <p:txBody>
          <a:bodyPr wrap="square" rtlCol="0">
            <a:spAutoFit/>
          </a:bodyPr>
          <a:lstStyle/>
          <a:p>
            <a:r>
              <a:rPr lang="de-DE" sz="4000" b="1" dirty="0">
                <a:solidFill>
                  <a:schemeClr val="bg1"/>
                </a:solidFill>
              </a:rPr>
              <a:t>Gläserspiel</a:t>
            </a:r>
          </a:p>
        </p:txBody>
      </p:sp>
    </p:spTree>
    <p:extLst>
      <p:ext uri="{BB962C8B-B14F-4D97-AF65-F5344CB8AC3E}">
        <p14:creationId xmlns:p14="http://schemas.microsoft.com/office/powerpoint/2010/main" val="40217763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F0099DB-7443-406F-AF29-2ECCBB5D94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816" y="742057"/>
            <a:ext cx="7884368" cy="5913276"/>
          </a:xfrm>
          <a:prstGeom prst="rect">
            <a:avLst/>
          </a:prstGeom>
        </p:spPr>
      </p:pic>
      <p:sp>
        <p:nvSpPr>
          <p:cNvPr id="5" name="Textfeld 4">
            <a:extLst>
              <a:ext uri="{FF2B5EF4-FFF2-40B4-BE49-F238E27FC236}">
                <a16:creationId xmlns:a16="http://schemas.microsoft.com/office/drawing/2014/main" id="{83310ECD-9269-4138-92B5-EB31A95F5572}"/>
              </a:ext>
            </a:extLst>
          </p:cNvPr>
          <p:cNvSpPr txBox="1"/>
          <p:nvPr/>
        </p:nvSpPr>
        <p:spPr>
          <a:xfrm>
            <a:off x="107504" y="56818"/>
            <a:ext cx="5904656" cy="707886"/>
          </a:xfrm>
          <a:prstGeom prst="rect">
            <a:avLst/>
          </a:prstGeom>
          <a:noFill/>
        </p:spPr>
        <p:txBody>
          <a:bodyPr wrap="square" rtlCol="0">
            <a:spAutoFit/>
          </a:bodyPr>
          <a:lstStyle/>
          <a:p>
            <a:r>
              <a:rPr lang="de-DE" sz="4000" b="1" dirty="0">
                <a:solidFill>
                  <a:schemeClr val="bg1"/>
                </a:solidFill>
              </a:rPr>
              <a:t>Gartenschlauchtrompete</a:t>
            </a:r>
          </a:p>
        </p:txBody>
      </p:sp>
    </p:spTree>
    <p:extLst>
      <p:ext uri="{BB962C8B-B14F-4D97-AF65-F5344CB8AC3E}">
        <p14:creationId xmlns:p14="http://schemas.microsoft.com/office/powerpoint/2010/main" val="10891427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614DB06-1012-4874-AEEC-22C94B360C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0728"/>
            <a:ext cx="9144000" cy="5511530"/>
          </a:xfrm>
          <a:prstGeom prst="rect">
            <a:avLst/>
          </a:prstGeom>
        </p:spPr>
      </p:pic>
      <p:sp>
        <p:nvSpPr>
          <p:cNvPr id="5" name="Textfeld 4">
            <a:extLst>
              <a:ext uri="{FF2B5EF4-FFF2-40B4-BE49-F238E27FC236}">
                <a16:creationId xmlns:a16="http://schemas.microsoft.com/office/drawing/2014/main" id="{C1FAA559-6886-467A-975A-70EE165753BF}"/>
              </a:ext>
            </a:extLst>
          </p:cNvPr>
          <p:cNvSpPr txBox="1"/>
          <p:nvPr/>
        </p:nvSpPr>
        <p:spPr>
          <a:xfrm>
            <a:off x="107504" y="56818"/>
            <a:ext cx="4032448" cy="707886"/>
          </a:xfrm>
          <a:prstGeom prst="rect">
            <a:avLst/>
          </a:prstGeom>
          <a:noFill/>
        </p:spPr>
        <p:txBody>
          <a:bodyPr wrap="square" rtlCol="0">
            <a:spAutoFit/>
          </a:bodyPr>
          <a:lstStyle/>
          <a:p>
            <a:r>
              <a:rPr lang="de-DE" sz="4000" b="1" dirty="0">
                <a:solidFill>
                  <a:schemeClr val="bg1"/>
                </a:solidFill>
              </a:rPr>
              <a:t>Flaschenorgel</a:t>
            </a:r>
          </a:p>
        </p:txBody>
      </p:sp>
    </p:spTree>
    <p:extLst>
      <p:ext uri="{BB962C8B-B14F-4D97-AF65-F5344CB8AC3E}">
        <p14:creationId xmlns:p14="http://schemas.microsoft.com/office/powerpoint/2010/main" val="6080380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83568" y="579452"/>
            <a:ext cx="7776864" cy="3293209"/>
          </a:xfrm>
          <a:prstGeom prst="rect">
            <a:avLst/>
          </a:prstGeom>
          <a:noFill/>
        </p:spPr>
        <p:txBody>
          <a:bodyPr wrap="square" rtlCol="0">
            <a:spAutoFit/>
          </a:bodyPr>
          <a:lstStyle/>
          <a:p>
            <a:pPr algn="ctr"/>
            <a:r>
              <a:rPr lang="de-DE" sz="2400" b="1" dirty="0">
                <a:solidFill>
                  <a:schemeClr val="bg1"/>
                </a:solidFill>
              </a:rPr>
              <a:t>Werkstatt Musikgeschichte</a:t>
            </a:r>
          </a:p>
          <a:p>
            <a:pPr algn="ctr"/>
            <a:endParaRPr lang="de-DE" sz="2400" b="1" dirty="0">
              <a:solidFill>
                <a:schemeClr val="bg1"/>
              </a:solidFill>
            </a:endParaRPr>
          </a:p>
          <a:p>
            <a:pPr algn="ctr"/>
            <a:r>
              <a:rPr lang="de-DE" sz="2400" b="1" dirty="0">
                <a:solidFill>
                  <a:schemeClr val="bg1"/>
                </a:solidFill>
              </a:rPr>
              <a:t>III. Musik des Barockzeitalters</a:t>
            </a: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r>
              <a:rPr lang="de-DE" sz="4000" b="1" dirty="0">
                <a:solidFill>
                  <a:schemeClr val="bg1"/>
                </a:solidFill>
              </a:rPr>
              <a:t>10. Die Teiltonreihe entdecken </a:t>
            </a:r>
          </a:p>
        </p:txBody>
      </p:sp>
    </p:spTree>
    <p:extLst>
      <p:ext uri="{BB962C8B-B14F-4D97-AF65-F5344CB8AC3E}">
        <p14:creationId xmlns:p14="http://schemas.microsoft.com/office/powerpoint/2010/main" val="1030621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C94F8C08-EE4E-49AF-B687-4D13D96B1795}"/>
              </a:ext>
            </a:extLst>
          </p:cNvPr>
          <p:cNvSpPr txBox="1"/>
          <p:nvPr/>
        </p:nvSpPr>
        <p:spPr>
          <a:xfrm>
            <a:off x="107504" y="44624"/>
            <a:ext cx="3744416" cy="523220"/>
          </a:xfrm>
          <a:prstGeom prst="rect">
            <a:avLst/>
          </a:prstGeom>
          <a:noFill/>
        </p:spPr>
        <p:txBody>
          <a:bodyPr wrap="square" rtlCol="0">
            <a:spAutoFit/>
          </a:bodyPr>
          <a:lstStyle/>
          <a:p>
            <a:r>
              <a:rPr lang="de-DE" sz="2800" b="1" dirty="0">
                <a:solidFill>
                  <a:schemeClr val="bg1"/>
                </a:solidFill>
              </a:rPr>
              <a:t>BA 01-1/2: Lösung</a:t>
            </a:r>
          </a:p>
        </p:txBody>
      </p:sp>
      <p:pic>
        <p:nvPicPr>
          <p:cNvPr id="3" name="Grafik 2" descr="Ein Bild, das Text enthält.&#10;&#10;Automatisch generierte Beschreibung">
            <a:extLst>
              <a:ext uri="{FF2B5EF4-FFF2-40B4-BE49-F238E27FC236}">
                <a16:creationId xmlns:a16="http://schemas.microsoft.com/office/drawing/2014/main" id="{11FB070E-00A8-48F6-A6E6-F1B7988871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629" y="620688"/>
            <a:ext cx="7192741" cy="6118162"/>
          </a:xfrm>
          <a:prstGeom prst="rect">
            <a:avLst/>
          </a:prstGeom>
        </p:spPr>
      </p:pic>
    </p:spTree>
    <p:extLst>
      <p:ext uri="{BB962C8B-B14F-4D97-AF65-F5344CB8AC3E}">
        <p14:creationId xmlns:p14="http://schemas.microsoft.com/office/powerpoint/2010/main" val="2622958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Screenshot enthält.&#10;&#10;Automatisch generierte Beschreibung">
            <a:extLst>
              <a:ext uri="{FF2B5EF4-FFF2-40B4-BE49-F238E27FC236}">
                <a16:creationId xmlns:a16="http://schemas.microsoft.com/office/drawing/2014/main" id="{06BFD25A-F100-4EA0-B4D8-1F95EDC711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6670" y="0"/>
            <a:ext cx="4350660" cy="6858000"/>
          </a:xfrm>
          <a:prstGeom prst="rect">
            <a:avLst/>
          </a:prstGeom>
        </p:spPr>
      </p:pic>
    </p:spTree>
    <p:extLst>
      <p:ext uri="{BB962C8B-B14F-4D97-AF65-F5344CB8AC3E}">
        <p14:creationId xmlns:p14="http://schemas.microsoft.com/office/powerpoint/2010/main" val="36998981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Screenshot enthält.&#10;&#10;Automatisch generierte Beschreibung">
            <a:extLst>
              <a:ext uri="{FF2B5EF4-FFF2-40B4-BE49-F238E27FC236}">
                <a16:creationId xmlns:a16="http://schemas.microsoft.com/office/drawing/2014/main" id="{8A8DC2A0-0019-4BFD-A2CF-B19232153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1357" y="0"/>
            <a:ext cx="4361285" cy="6858000"/>
          </a:xfrm>
          <a:prstGeom prst="rect">
            <a:avLst/>
          </a:prstGeom>
        </p:spPr>
      </p:pic>
    </p:spTree>
    <p:extLst>
      <p:ext uri="{BB962C8B-B14F-4D97-AF65-F5344CB8AC3E}">
        <p14:creationId xmlns:p14="http://schemas.microsoft.com/office/powerpoint/2010/main" val="18262395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Screenshot enthält.&#10;&#10;Automatisch generierte Beschreibung">
            <a:extLst>
              <a:ext uri="{FF2B5EF4-FFF2-40B4-BE49-F238E27FC236}">
                <a16:creationId xmlns:a16="http://schemas.microsoft.com/office/drawing/2014/main" id="{E3699DC4-EC83-4B49-8611-90C9E13F56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784342"/>
            <a:ext cx="7272808" cy="4444858"/>
          </a:xfrm>
          <a:prstGeom prst="rect">
            <a:avLst/>
          </a:prstGeom>
        </p:spPr>
      </p:pic>
      <p:pic>
        <p:nvPicPr>
          <p:cNvPr id="6" name="Grafik 5">
            <a:extLst>
              <a:ext uri="{FF2B5EF4-FFF2-40B4-BE49-F238E27FC236}">
                <a16:creationId xmlns:a16="http://schemas.microsoft.com/office/drawing/2014/main" id="{CFB4B35C-8612-423D-B430-92351993D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490" y="5713844"/>
            <a:ext cx="8776031" cy="739492"/>
          </a:xfrm>
          <a:prstGeom prst="rect">
            <a:avLst/>
          </a:prstGeom>
        </p:spPr>
      </p:pic>
      <p:sp>
        <p:nvSpPr>
          <p:cNvPr id="5" name="Textfeld 4">
            <a:extLst>
              <a:ext uri="{FF2B5EF4-FFF2-40B4-BE49-F238E27FC236}">
                <a16:creationId xmlns:a16="http://schemas.microsoft.com/office/drawing/2014/main" id="{AB93499B-FF64-464D-9FB0-924A20579A58}"/>
              </a:ext>
            </a:extLst>
          </p:cNvPr>
          <p:cNvSpPr txBox="1"/>
          <p:nvPr/>
        </p:nvSpPr>
        <p:spPr>
          <a:xfrm>
            <a:off x="0" y="44624"/>
            <a:ext cx="4452177" cy="523220"/>
          </a:xfrm>
          <a:prstGeom prst="rect">
            <a:avLst/>
          </a:prstGeom>
          <a:noFill/>
        </p:spPr>
        <p:txBody>
          <a:bodyPr wrap="square" rtlCol="0">
            <a:spAutoFit/>
          </a:bodyPr>
          <a:lstStyle/>
          <a:p>
            <a:r>
              <a:rPr lang="de-DE" sz="2800" b="1" dirty="0">
                <a:solidFill>
                  <a:schemeClr val="bg1"/>
                </a:solidFill>
              </a:rPr>
              <a:t>BA 10-2: Lösung</a:t>
            </a:r>
          </a:p>
        </p:txBody>
      </p:sp>
    </p:spTree>
    <p:extLst>
      <p:ext uri="{BB962C8B-B14F-4D97-AF65-F5344CB8AC3E}">
        <p14:creationId xmlns:p14="http://schemas.microsoft.com/office/powerpoint/2010/main" val="7963365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83568" y="579452"/>
            <a:ext cx="7776864" cy="3293209"/>
          </a:xfrm>
          <a:prstGeom prst="rect">
            <a:avLst/>
          </a:prstGeom>
          <a:noFill/>
        </p:spPr>
        <p:txBody>
          <a:bodyPr wrap="square" rtlCol="0">
            <a:spAutoFit/>
          </a:bodyPr>
          <a:lstStyle/>
          <a:p>
            <a:pPr algn="ctr"/>
            <a:r>
              <a:rPr lang="de-DE" sz="2400" b="1" dirty="0">
                <a:solidFill>
                  <a:schemeClr val="bg1"/>
                </a:solidFill>
              </a:rPr>
              <a:t>Werkstatt Musikgeschichte</a:t>
            </a:r>
          </a:p>
          <a:p>
            <a:pPr algn="ctr"/>
            <a:endParaRPr lang="de-DE" sz="2400" b="1" dirty="0">
              <a:solidFill>
                <a:schemeClr val="bg1"/>
              </a:solidFill>
            </a:endParaRPr>
          </a:p>
          <a:p>
            <a:pPr algn="ctr"/>
            <a:r>
              <a:rPr lang="de-DE" sz="2400" b="1" dirty="0">
                <a:solidFill>
                  <a:schemeClr val="bg1"/>
                </a:solidFill>
              </a:rPr>
              <a:t>III. Musik des Barockzeitalters</a:t>
            </a: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r>
              <a:rPr lang="de-DE" sz="4000" b="1" dirty="0">
                <a:solidFill>
                  <a:schemeClr val="bg1"/>
                </a:solidFill>
              </a:rPr>
              <a:t>11. Instrumentalmusik untersuchen </a:t>
            </a:r>
          </a:p>
        </p:txBody>
      </p:sp>
    </p:spTree>
    <p:extLst>
      <p:ext uri="{BB962C8B-B14F-4D97-AF65-F5344CB8AC3E}">
        <p14:creationId xmlns:p14="http://schemas.microsoft.com/office/powerpoint/2010/main" val="12594158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Screenshot enthält.&#10;&#10;Automatisch generierte Beschreibung">
            <a:extLst>
              <a:ext uri="{FF2B5EF4-FFF2-40B4-BE49-F238E27FC236}">
                <a16:creationId xmlns:a16="http://schemas.microsoft.com/office/drawing/2014/main" id="{1022ACCD-F971-4023-87C1-3E73D50C16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733" y="0"/>
            <a:ext cx="4330534" cy="6858000"/>
          </a:xfrm>
          <a:prstGeom prst="rect">
            <a:avLst/>
          </a:prstGeom>
        </p:spPr>
      </p:pic>
    </p:spTree>
    <p:extLst>
      <p:ext uri="{BB962C8B-B14F-4D97-AF65-F5344CB8AC3E}">
        <p14:creationId xmlns:p14="http://schemas.microsoft.com/office/powerpoint/2010/main" val="21937850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7C0F7C1-63C8-4F1E-A312-A68390932A81}"/>
              </a:ext>
            </a:extLst>
          </p:cNvPr>
          <p:cNvSpPr txBox="1"/>
          <p:nvPr/>
        </p:nvSpPr>
        <p:spPr>
          <a:xfrm>
            <a:off x="251520" y="579452"/>
            <a:ext cx="8640960" cy="5386090"/>
          </a:xfrm>
          <a:prstGeom prst="rect">
            <a:avLst/>
          </a:prstGeom>
          <a:noFill/>
        </p:spPr>
        <p:txBody>
          <a:bodyPr wrap="square" rtlCol="0">
            <a:spAutoFit/>
          </a:bodyPr>
          <a:lstStyle/>
          <a:p>
            <a:r>
              <a:rPr lang="de-DE" sz="2800" b="1" dirty="0">
                <a:solidFill>
                  <a:schemeClr val="bg1"/>
                </a:solidFill>
              </a:rPr>
              <a:t>BA 11-1: Lösungsvorschlag</a:t>
            </a:r>
          </a:p>
          <a:p>
            <a:endParaRPr lang="de-DE" sz="2800" b="1" dirty="0">
              <a:solidFill>
                <a:schemeClr val="bg1"/>
              </a:solidFill>
            </a:endParaRPr>
          </a:p>
          <a:p>
            <a:r>
              <a:rPr lang="de-DE" sz="2400" b="1" dirty="0">
                <a:solidFill>
                  <a:schemeClr val="bg1"/>
                </a:solidFill>
              </a:rPr>
              <a:t>Mit der Instrumentalmusik können folgende Veränderungen in Verbindung gebracht werden:</a:t>
            </a:r>
          </a:p>
          <a:p>
            <a:endParaRPr lang="de-DE" sz="2400" b="1" dirty="0">
              <a:solidFill>
                <a:schemeClr val="bg1"/>
              </a:solidFill>
            </a:endParaRPr>
          </a:p>
          <a:p>
            <a:pPr marL="457200" lvl="0" indent="-457200">
              <a:buFont typeface="Arial" panose="020B0604020202020204" pitchFamily="34" charset="0"/>
              <a:buChar char="•"/>
            </a:pPr>
            <a:r>
              <a:rPr lang="de-DE" sz="2400" b="1" dirty="0">
                <a:solidFill>
                  <a:schemeClr val="bg1"/>
                </a:solidFill>
              </a:rPr>
              <a:t>größerer Tonumfang einzelner Stimmen,</a:t>
            </a:r>
          </a:p>
          <a:p>
            <a:pPr marL="457200" lvl="0" indent="-457200">
              <a:buFont typeface="Arial" panose="020B0604020202020204" pitchFamily="34" charset="0"/>
              <a:buChar char="•"/>
            </a:pPr>
            <a:r>
              <a:rPr lang="de-DE" sz="2400" b="1" dirty="0">
                <a:solidFill>
                  <a:schemeClr val="bg1"/>
                </a:solidFill>
              </a:rPr>
              <a:t>virtuosere Stimmführung,</a:t>
            </a:r>
          </a:p>
          <a:p>
            <a:pPr marL="457200" lvl="0" indent="-457200">
              <a:buFont typeface="Arial" panose="020B0604020202020204" pitchFamily="34" charset="0"/>
              <a:buChar char="•"/>
            </a:pPr>
            <a:r>
              <a:rPr lang="de-DE" sz="2400" b="1" dirty="0">
                <a:solidFill>
                  <a:schemeClr val="bg1"/>
                </a:solidFill>
              </a:rPr>
              <a:t>verschiedene Klangfarben,</a:t>
            </a:r>
          </a:p>
          <a:p>
            <a:pPr marL="457200" lvl="0" indent="-457200">
              <a:buFont typeface="Arial" panose="020B0604020202020204" pitchFamily="34" charset="0"/>
              <a:buChar char="•"/>
            </a:pPr>
            <a:r>
              <a:rPr lang="de-DE" sz="2400" b="1" dirty="0">
                <a:solidFill>
                  <a:schemeClr val="bg1"/>
                </a:solidFill>
              </a:rPr>
              <a:t>größere dynamische Bandbreite,</a:t>
            </a:r>
          </a:p>
          <a:p>
            <a:pPr marL="457200" lvl="0" indent="-457200">
              <a:buFont typeface="Arial" panose="020B0604020202020204" pitchFamily="34" charset="0"/>
              <a:buChar char="•"/>
            </a:pPr>
            <a:r>
              <a:rPr lang="de-DE" sz="2400" b="1" dirty="0">
                <a:solidFill>
                  <a:schemeClr val="bg1"/>
                </a:solidFill>
              </a:rPr>
              <a:t>Differenzierung der Artikulation,</a:t>
            </a:r>
          </a:p>
          <a:p>
            <a:pPr marL="457200" lvl="0" indent="-457200">
              <a:buFont typeface="Arial" panose="020B0604020202020204" pitchFamily="34" charset="0"/>
              <a:buChar char="•"/>
            </a:pPr>
            <a:r>
              <a:rPr lang="de-DE" sz="2400" b="1" dirty="0">
                <a:solidFill>
                  <a:schemeClr val="bg1"/>
                </a:solidFill>
              </a:rPr>
              <a:t>Möglichkeit längerer Phrasen durch Unabhängigkeit vom menschlichen Atem,</a:t>
            </a:r>
          </a:p>
          <a:p>
            <a:pPr marL="457200" lvl="0" indent="-457200">
              <a:buFont typeface="Arial" panose="020B0604020202020204" pitchFamily="34" charset="0"/>
              <a:buChar char="•"/>
            </a:pPr>
            <a:r>
              <a:rPr lang="de-DE" sz="2400" b="1" dirty="0">
                <a:solidFill>
                  <a:schemeClr val="bg1"/>
                </a:solidFill>
              </a:rPr>
              <a:t>Notwendigkeit Form aus dem Tonmaterial selbst heraus zu generieren.</a:t>
            </a:r>
          </a:p>
        </p:txBody>
      </p:sp>
    </p:spTree>
    <p:extLst>
      <p:ext uri="{BB962C8B-B14F-4D97-AF65-F5344CB8AC3E}">
        <p14:creationId xmlns:p14="http://schemas.microsoft.com/office/powerpoint/2010/main" val="270370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Screenshot enthält.&#10;&#10;Automatisch generierte Beschreibung">
            <a:extLst>
              <a:ext uri="{FF2B5EF4-FFF2-40B4-BE49-F238E27FC236}">
                <a16:creationId xmlns:a16="http://schemas.microsoft.com/office/drawing/2014/main" id="{FD1B938E-BA0E-44D3-AF5C-3547B58195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6158" y="0"/>
            <a:ext cx="4351684" cy="6858000"/>
          </a:xfrm>
          <a:prstGeom prst="rect">
            <a:avLst/>
          </a:prstGeom>
        </p:spPr>
      </p:pic>
    </p:spTree>
    <p:extLst>
      <p:ext uri="{BB962C8B-B14F-4D97-AF65-F5344CB8AC3E}">
        <p14:creationId xmlns:p14="http://schemas.microsoft.com/office/powerpoint/2010/main" val="38407883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D955E244-B557-484A-BF40-2F930DF8E39A}"/>
              </a:ext>
            </a:extLst>
          </p:cNvPr>
          <p:cNvSpPr txBox="1"/>
          <p:nvPr/>
        </p:nvSpPr>
        <p:spPr>
          <a:xfrm>
            <a:off x="251520" y="579452"/>
            <a:ext cx="8640960" cy="3908762"/>
          </a:xfrm>
          <a:prstGeom prst="rect">
            <a:avLst/>
          </a:prstGeom>
          <a:noFill/>
        </p:spPr>
        <p:txBody>
          <a:bodyPr wrap="square" rtlCol="0">
            <a:spAutoFit/>
          </a:bodyPr>
          <a:lstStyle/>
          <a:p>
            <a:r>
              <a:rPr lang="de-DE" sz="2800" b="1" dirty="0">
                <a:solidFill>
                  <a:schemeClr val="bg1"/>
                </a:solidFill>
              </a:rPr>
              <a:t>BA 11-2: Lösungsvorschlag</a:t>
            </a:r>
          </a:p>
          <a:p>
            <a:endParaRPr lang="de-DE" sz="2800" b="1" dirty="0">
              <a:solidFill>
                <a:schemeClr val="bg1"/>
              </a:solidFill>
            </a:endParaRPr>
          </a:p>
          <a:p>
            <a:pPr algn="just"/>
            <a:r>
              <a:rPr lang="de-DE" sz="2400" b="1" dirty="0">
                <a:solidFill>
                  <a:schemeClr val="bg1"/>
                </a:solidFill>
              </a:rPr>
              <a:t>Zu beobachten sind die imitatorischen Stimmeinsätze am Anfang des Satzes. Danach bestehen alle Stimmen aus stufenweise absteigenden Tonfolgen, wobei die 1. Violine rhythmisch verschoben (synkopisch) verläuft. Sie bildet </a:t>
            </a:r>
            <a:r>
              <a:rPr lang="de-DE" sz="2400" b="1" dirty="0" err="1">
                <a:solidFill>
                  <a:schemeClr val="bg1"/>
                </a:solidFill>
              </a:rPr>
              <a:t>Vorhaltsdissonanzen</a:t>
            </a:r>
            <a:r>
              <a:rPr lang="de-DE" sz="2400" b="1" dirty="0">
                <a:solidFill>
                  <a:schemeClr val="bg1"/>
                </a:solidFill>
              </a:rPr>
              <a:t>, die sich auf den leichteren Taktzeiten in Konsonanzen auflösen.</a:t>
            </a:r>
          </a:p>
          <a:p>
            <a:pPr algn="just"/>
            <a:r>
              <a:rPr lang="de-DE" sz="2400" b="1" dirty="0">
                <a:solidFill>
                  <a:schemeClr val="bg1"/>
                </a:solidFill>
              </a:rPr>
              <a:t>Das Cello spielt eine Figur aus vier Achtelnoten und wiederholt diese Figur vier Mal, wobei die Anfangstöne der Figur ebenfalls stufenweise absteigen.</a:t>
            </a:r>
          </a:p>
        </p:txBody>
      </p:sp>
    </p:spTree>
    <p:extLst>
      <p:ext uri="{BB962C8B-B14F-4D97-AF65-F5344CB8AC3E}">
        <p14:creationId xmlns:p14="http://schemas.microsoft.com/office/powerpoint/2010/main" val="10077719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83568" y="579452"/>
            <a:ext cx="7776864" cy="3293209"/>
          </a:xfrm>
          <a:prstGeom prst="rect">
            <a:avLst/>
          </a:prstGeom>
          <a:noFill/>
        </p:spPr>
        <p:txBody>
          <a:bodyPr wrap="square" rtlCol="0">
            <a:spAutoFit/>
          </a:bodyPr>
          <a:lstStyle/>
          <a:p>
            <a:pPr algn="ctr"/>
            <a:r>
              <a:rPr lang="de-DE" sz="2400" b="1" dirty="0">
                <a:solidFill>
                  <a:schemeClr val="bg1"/>
                </a:solidFill>
              </a:rPr>
              <a:t>Werkstatt Musikgeschichte</a:t>
            </a:r>
          </a:p>
          <a:p>
            <a:pPr algn="ctr"/>
            <a:endParaRPr lang="de-DE" sz="2400" b="1" dirty="0">
              <a:solidFill>
                <a:schemeClr val="bg1"/>
              </a:solidFill>
            </a:endParaRPr>
          </a:p>
          <a:p>
            <a:pPr algn="ctr"/>
            <a:r>
              <a:rPr lang="de-DE" sz="2400" b="1" dirty="0">
                <a:solidFill>
                  <a:schemeClr val="bg1"/>
                </a:solidFill>
              </a:rPr>
              <a:t>III. Musik des Barockzeitalters</a:t>
            </a: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endParaRPr lang="de-DE" sz="2400" b="1" dirty="0">
              <a:solidFill>
                <a:schemeClr val="bg1"/>
              </a:solidFill>
            </a:endParaRPr>
          </a:p>
          <a:p>
            <a:pPr algn="ctr"/>
            <a:r>
              <a:rPr lang="de-DE" sz="4000" b="1" dirty="0">
                <a:solidFill>
                  <a:schemeClr val="bg1"/>
                </a:solidFill>
              </a:rPr>
              <a:t>12. Sequenzen bilden </a:t>
            </a:r>
          </a:p>
        </p:txBody>
      </p:sp>
    </p:spTree>
    <p:extLst>
      <p:ext uri="{BB962C8B-B14F-4D97-AF65-F5344CB8AC3E}">
        <p14:creationId xmlns:p14="http://schemas.microsoft.com/office/powerpoint/2010/main" val="21327986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Zeitung enthält.&#10;&#10;Automatisch generierte Beschreibung">
            <a:extLst>
              <a:ext uri="{FF2B5EF4-FFF2-40B4-BE49-F238E27FC236}">
                <a16:creationId xmlns:a16="http://schemas.microsoft.com/office/drawing/2014/main" id="{1B367B7C-B693-4E36-B261-2F9D801C99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5839" y="0"/>
            <a:ext cx="4392322" cy="6858000"/>
          </a:xfrm>
          <a:prstGeom prst="rect">
            <a:avLst/>
          </a:prstGeom>
        </p:spPr>
      </p:pic>
    </p:spTree>
    <p:extLst>
      <p:ext uri="{BB962C8B-B14F-4D97-AF65-F5344CB8AC3E}">
        <p14:creationId xmlns:p14="http://schemas.microsoft.com/office/powerpoint/2010/main" val="3492003530"/>
      </p:ext>
    </p:extLst>
  </p:cSld>
  <p:clrMapOvr>
    <a:masterClrMapping/>
  </p:clrMapOvr>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1477</Words>
  <Application>Microsoft Office PowerPoint</Application>
  <PresentationFormat>Bildschirmpräsentation (4:3)</PresentationFormat>
  <Paragraphs>390</Paragraphs>
  <Slides>183</Slides>
  <Notes>1</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183</vt:i4>
      </vt:variant>
    </vt:vector>
  </HeadingPairs>
  <TitlesOfParts>
    <vt:vector size="186" baseType="lpstr">
      <vt:lpstr>Arial</vt:lpstr>
      <vt:lpstr>Calibri</vt:lpstr>
      <vt:lpstr>Larissa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Matthias Handschick (fr)</dc:creator>
  <cp:lastModifiedBy>Matthias Handschick</cp:lastModifiedBy>
  <cp:revision>272</cp:revision>
  <dcterms:created xsi:type="dcterms:W3CDTF">2013-09-20T20:59:33Z</dcterms:created>
  <dcterms:modified xsi:type="dcterms:W3CDTF">2020-11-30T13:47:14Z</dcterms:modified>
</cp:coreProperties>
</file>